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5" r:id="rId1"/>
    <p:sldMasterId id="2147483973" r:id="rId2"/>
    <p:sldMasterId id="2147483985" r:id="rId3"/>
    <p:sldMasterId id="2147483997" r:id="rId4"/>
    <p:sldMasterId id="2147484033" r:id="rId5"/>
    <p:sldMasterId id="2147484045" r:id="rId6"/>
    <p:sldMasterId id="2147484057" r:id="rId7"/>
    <p:sldMasterId id="2147484069" r:id="rId8"/>
    <p:sldMasterId id="2147484093" r:id="rId9"/>
    <p:sldMasterId id="2147484105" r:id="rId10"/>
    <p:sldMasterId id="2147484117" r:id="rId11"/>
    <p:sldMasterId id="2147484129" r:id="rId12"/>
  </p:sldMasterIdLst>
  <p:notesMasterIdLst>
    <p:notesMasterId r:id="rId28"/>
  </p:notesMasterIdLst>
  <p:handoutMasterIdLst>
    <p:handoutMasterId r:id="rId29"/>
  </p:handoutMasterIdLst>
  <p:sldIdLst>
    <p:sldId id="575" r:id="rId13"/>
    <p:sldId id="586" r:id="rId14"/>
    <p:sldId id="562" r:id="rId15"/>
    <p:sldId id="565" r:id="rId16"/>
    <p:sldId id="563" r:id="rId17"/>
    <p:sldId id="581" r:id="rId18"/>
    <p:sldId id="567" r:id="rId19"/>
    <p:sldId id="568" r:id="rId20"/>
    <p:sldId id="574" r:id="rId21"/>
    <p:sldId id="578" r:id="rId22"/>
    <p:sldId id="583" r:id="rId23"/>
    <p:sldId id="584" r:id="rId24"/>
    <p:sldId id="572" r:id="rId25"/>
    <p:sldId id="571" r:id="rId26"/>
    <p:sldId id="579" r:id="rId27"/>
  </p:sldIdLst>
  <p:sldSz cx="9144000" cy="6858000" type="screen4x3"/>
  <p:notesSz cx="6797675" cy="992822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1pPr>
    <a:lvl2pPr marL="457088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2pPr>
    <a:lvl3pPr marL="914174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3pPr>
    <a:lvl4pPr marL="1371261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4pPr>
    <a:lvl5pPr marL="1828348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5pPr>
    <a:lvl6pPr marL="2285434" algn="l" defTabSz="914174" rtl="0" eaLnBrk="1" latinLnBrk="1" hangingPunct="1"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6pPr>
    <a:lvl7pPr marL="2742522" algn="l" defTabSz="914174" rtl="0" eaLnBrk="1" latinLnBrk="1" hangingPunct="1"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7pPr>
    <a:lvl8pPr marL="3199609" algn="l" defTabSz="914174" rtl="0" eaLnBrk="1" latinLnBrk="1" hangingPunct="1"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8pPr>
    <a:lvl9pPr marL="3656696" algn="l" defTabSz="914174" rtl="0" eaLnBrk="1" latinLnBrk="1" hangingPunct="1">
      <a:defRPr sz="1000" kern="1200">
        <a:solidFill>
          <a:srgbClr val="FFFDB7"/>
        </a:solidFill>
        <a:latin typeface="Arial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pos="70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3EB"/>
    <a:srgbClr val="00B0F0"/>
    <a:srgbClr val="CACACA"/>
    <a:srgbClr val="009900"/>
    <a:srgbClr val="666699"/>
    <a:srgbClr val="CCCCFF"/>
    <a:srgbClr val="CC99FF"/>
    <a:srgbClr val="FFFF00"/>
    <a:srgbClr val="FFFF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8201" autoAdjust="0"/>
  </p:normalViewPr>
  <p:slideViewPr>
    <p:cSldViewPr>
      <p:cViewPr varScale="1">
        <p:scale>
          <a:sx n="69" d="100"/>
          <a:sy n="69" d="100"/>
        </p:scale>
        <p:origin x="1374" y="66"/>
      </p:cViewPr>
      <p:guideLst>
        <p:guide orient="horz" pos="3828"/>
        <p:guide orient="horz" pos="346"/>
        <p:guide pos="7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83747800243196E-2"/>
          <c:y val="2.8523083017413567E-3"/>
          <c:w val="0.90074901372311711"/>
          <c:h val="0.99714769169825868"/>
        </c:manualLayout>
      </c:layout>
      <c:doughnutChart>
        <c:varyColors val="1"/>
        <c:ser>
          <c:idx val="0"/>
          <c:order val="0"/>
          <c:dLbls>
            <c:delete val="1"/>
          </c:dLbls>
          <c:cat>
            <c:strRef>
              <c:f>Sheet1!$D$6:$D$11</c:f>
              <c:strCache>
                <c:ptCount val="6"/>
                <c:pt idx="0">
                  <c:v>Textile</c:v>
                </c:pt>
                <c:pt idx="1">
                  <c:v>Industrial Materials</c:v>
                </c:pt>
                <c:pt idx="2">
                  <c:v>Chemicals</c:v>
                </c:pt>
                <c:pt idx="3">
                  <c:v>Power &amp; Industrial Systems</c:v>
                </c:pt>
                <c:pt idx="4">
                  <c:v>Construction</c:v>
                </c:pt>
                <c:pt idx="5">
                  <c:v>Trading &amp; others</c:v>
                </c:pt>
              </c:strCache>
            </c:strRef>
          </c:cat>
          <c:val>
            <c:numRef>
              <c:f>Sheet1!$F$6:$F$11</c:f>
              <c:numCache>
                <c:formatCode>0%</c:formatCode>
                <c:ptCount val="6"/>
                <c:pt idx="0">
                  <c:v>0.16590522336136004</c:v>
                </c:pt>
                <c:pt idx="1">
                  <c:v>0.19983904904812602</c:v>
                </c:pt>
                <c:pt idx="2">
                  <c:v>0.1001165217828671</c:v>
                </c:pt>
                <c:pt idx="3">
                  <c:v>0.21438331475132238</c:v>
                </c:pt>
                <c:pt idx="4">
                  <c:v>7.4791895448944185E-2</c:v>
                </c:pt>
                <c:pt idx="5">
                  <c:v>0.24496399560738027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3-46B8-8072-7419220D93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Global denim</a:t>
            </a:r>
            <a:r>
              <a:rPr lang="en-US" baseline="0" dirty="0"/>
              <a:t> </a:t>
            </a:r>
            <a:r>
              <a:rPr lang="en-US" dirty="0"/>
              <a:t>market share </a:t>
            </a:r>
          </a:p>
        </c:rich>
      </c:tx>
      <c:layout>
        <c:manualLayout>
          <c:xMode val="edge"/>
          <c:yMode val="edge"/>
          <c:x val="0.24332283464566928"/>
          <c:y val="5.3124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market share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62-4C2D-8F5D-7D98035D881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62-4C2D-8F5D-7D98035D881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62-4C2D-8F5D-7D98035D881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62-4C2D-8F5D-7D98035D88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creora</c:v>
                </c:pt>
                <c:pt idx="1">
                  <c:v>L***</c:v>
                </c:pt>
                <c:pt idx="2">
                  <c:v>E***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1129</c:v>
                </c:pt>
                <c:pt idx="1">
                  <c:v>677</c:v>
                </c:pt>
                <c:pt idx="2">
                  <c:v>180</c:v>
                </c:pt>
                <c:pt idx="3">
                  <c:v>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62-4C2D-8F5D-7D98035D88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Premium denim market share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creora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Turkey</c:v>
                </c:pt>
                <c:pt idx="1">
                  <c:v>Pakistan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4-4331-858A-C81959F166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L***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Turkey</c:v>
                </c:pt>
                <c:pt idx="1">
                  <c:v>Pakistan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4-4331-858A-C81959F166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E***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Turkey</c:v>
                </c:pt>
                <c:pt idx="1">
                  <c:v>Pakistan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4-4331-858A-C81959F166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04-4331-858A-C81959F16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Turkey</c:v>
                </c:pt>
                <c:pt idx="1">
                  <c:v>Pakistan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4-4331-858A-C81959F166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100"/>
        <c:axId val="176162048"/>
        <c:axId val="176162440"/>
      </c:barChart>
      <c:catAx>
        <c:axId val="1761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62440"/>
        <c:crosses val="autoZero"/>
        <c:auto val="1"/>
        <c:lblAlgn val="ctr"/>
        <c:lblOffset val="100"/>
        <c:noMultiLvlLbl val="0"/>
      </c:catAx>
      <c:valAx>
        <c:axId val="17616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6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A6AEAD1-2E87-421D-A058-6B7257209A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548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</a:t>
            </a:r>
            <a:r>
              <a:rPr lang="en-US" altLang="ko-KR" noProof="0"/>
              <a:t> </a:t>
            </a:r>
            <a:r>
              <a:rPr lang="ko-KR" altLang="en-US" noProof="0"/>
              <a:t>텍스트</a:t>
            </a:r>
            <a:r>
              <a:rPr lang="en-US" altLang="ko-KR" noProof="0"/>
              <a:t> </a:t>
            </a:r>
            <a:r>
              <a:rPr lang="ko-KR" altLang="en-US" noProof="0"/>
              <a:t>스타일을</a:t>
            </a:r>
            <a:r>
              <a:rPr lang="en-US" altLang="ko-KR" noProof="0"/>
              <a:t> </a:t>
            </a:r>
            <a:r>
              <a:rPr lang="ko-KR" altLang="en-US" noProof="0"/>
              <a:t>편집합니다</a:t>
            </a:r>
            <a:endParaRPr lang="en-US" altLang="ko-KR" noProof="0"/>
          </a:p>
          <a:p>
            <a:pPr lvl="1"/>
            <a:r>
              <a:rPr lang="ko-KR" altLang="en-US" noProof="0"/>
              <a:t>둘째</a:t>
            </a:r>
            <a:r>
              <a:rPr lang="en-US" altLang="ko-KR" noProof="0"/>
              <a:t> </a:t>
            </a:r>
            <a:r>
              <a:rPr lang="ko-KR" altLang="en-US" noProof="0"/>
              <a:t>수준</a:t>
            </a:r>
            <a:endParaRPr lang="en-US" altLang="ko-KR" noProof="0"/>
          </a:p>
          <a:p>
            <a:pPr lvl="2"/>
            <a:r>
              <a:rPr lang="ko-KR" altLang="en-US" noProof="0"/>
              <a:t>셋째</a:t>
            </a:r>
            <a:r>
              <a:rPr lang="en-US" altLang="ko-KR" noProof="0"/>
              <a:t> </a:t>
            </a:r>
            <a:r>
              <a:rPr lang="ko-KR" altLang="en-US" noProof="0"/>
              <a:t>수준</a:t>
            </a:r>
            <a:endParaRPr lang="en-US" altLang="ko-KR" noProof="0"/>
          </a:p>
          <a:p>
            <a:pPr lvl="3"/>
            <a:r>
              <a:rPr lang="ko-KR" altLang="en-US" noProof="0"/>
              <a:t>넷째</a:t>
            </a:r>
            <a:r>
              <a:rPr lang="en-US" altLang="ko-KR" noProof="0"/>
              <a:t> </a:t>
            </a:r>
            <a:r>
              <a:rPr lang="ko-KR" altLang="en-US" noProof="0"/>
              <a:t>수준</a:t>
            </a:r>
            <a:endParaRPr lang="en-US" altLang="ko-KR" noProof="0"/>
          </a:p>
          <a:p>
            <a:pPr lvl="4"/>
            <a:r>
              <a:rPr lang="ko-KR" altLang="en-US" noProof="0"/>
              <a:t>다섯째</a:t>
            </a:r>
            <a:r>
              <a:rPr lang="en-US" altLang="ko-KR" noProof="0"/>
              <a:t> </a:t>
            </a:r>
            <a:r>
              <a:rPr lang="ko-KR" altLang="en-US" noProof="0"/>
              <a:t>수준</a:t>
            </a:r>
            <a:endParaRPr lang="en-US" altLang="ko-KR" noProof="0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CD5CB76-620C-4138-BC7B-74A70820BC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7739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69" charset="-127"/>
        <a:ea typeface="굴림" pitchFamily="69" charset="-127"/>
        <a:cs typeface="굴림" pitchFamily="69" charset="-127"/>
      </a:defRPr>
    </a:lvl1pPr>
    <a:lvl2pPr marL="45708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69" charset="-127"/>
        <a:ea typeface="굴림" pitchFamily="69" charset="-127"/>
        <a:cs typeface="굴림" pitchFamily="69" charset="-127"/>
      </a:defRPr>
    </a:lvl2pPr>
    <a:lvl3pPr marL="914174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69" charset="-127"/>
        <a:ea typeface="굴림" pitchFamily="69" charset="-127"/>
        <a:cs typeface="굴림" pitchFamily="69" charset="-127"/>
      </a:defRPr>
    </a:lvl3pPr>
    <a:lvl4pPr marL="137126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69" charset="-127"/>
        <a:ea typeface="굴림" pitchFamily="69" charset="-127"/>
        <a:cs typeface="굴림" pitchFamily="69" charset="-127"/>
      </a:defRPr>
    </a:lvl4pPr>
    <a:lvl5pPr marL="182834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69" charset="-127"/>
        <a:ea typeface="굴림" pitchFamily="69" charset="-127"/>
        <a:cs typeface="굴림" pitchFamily="69" charset="-127"/>
      </a:defRPr>
    </a:lvl5pPr>
    <a:lvl6pPr marL="2285434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5CB76-620C-4138-BC7B-74A70820BCF2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9772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28C8-5023-5744-86D4-8F53153E35A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around</a:t>
            </a:r>
            <a:r>
              <a:rPr lang="en-US" baseline="0" dirty="0"/>
              <a:t> </a:t>
            </a:r>
            <a:r>
              <a:rPr lang="en-US" dirty="0"/>
              <a:t>6$/kg</a:t>
            </a:r>
          </a:p>
          <a:p>
            <a:r>
              <a:rPr lang="en-US" dirty="0"/>
              <a:t>Ramp Test</a:t>
            </a:r>
            <a:r>
              <a:rPr lang="en-US" baseline="0" dirty="0"/>
              <a:t> method : from the 50cm distance, light 500w, during 15-20 min. around 2 degree could be increase. </a:t>
            </a:r>
          </a:p>
          <a:p>
            <a:r>
              <a:rPr lang="en-US" baseline="0" dirty="0" err="1"/>
              <a:t>Uniqlo</a:t>
            </a:r>
            <a:r>
              <a:rPr lang="en-US" baseline="0" dirty="0"/>
              <a:t> already use this yarn in their fleece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28C8-5023-5744-86D4-8F53153E35A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9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Overall,</a:t>
            </a:r>
            <a:r>
              <a:rPr lang="en-US" altLang="ko-KR" baseline="0" dirty="0"/>
              <a:t> I can tell you that Hyosung is the largest spandex manufacturer in the world with the brand name of creora.</a:t>
            </a:r>
          </a:p>
          <a:p>
            <a:r>
              <a:rPr lang="en-US" altLang="ko-KR" baseline="0" dirty="0"/>
              <a:t>And the world’s 7</a:t>
            </a:r>
            <a:r>
              <a:rPr lang="en-US" altLang="ko-KR" baseline="30000" dirty="0"/>
              <a:t>th</a:t>
            </a:r>
            <a:r>
              <a:rPr lang="en-US" altLang="ko-KR" baseline="0" dirty="0"/>
              <a:t> market leader in Nylon fiber with over 40 years experience.</a:t>
            </a:r>
          </a:p>
          <a:p>
            <a:r>
              <a:rPr lang="en-US" altLang="ko-KR" baseline="0" dirty="0"/>
              <a:t>Also we’re one of the advanced polyester fiber producer in the world.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060D-8FB9-4EBE-B9DC-387A69498125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4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280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Overall,</a:t>
            </a:r>
            <a:r>
              <a:rPr lang="en-US" altLang="ko-KR" baseline="0" dirty="0"/>
              <a:t> I can tell you that Hyosung is the largest spandex manufacturer in the world with the brand name of creora.</a:t>
            </a:r>
          </a:p>
          <a:p>
            <a:r>
              <a:rPr lang="en-US" altLang="ko-KR" baseline="0" dirty="0"/>
              <a:t>And the world’s 7</a:t>
            </a:r>
            <a:r>
              <a:rPr lang="en-US" altLang="ko-KR" baseline="30000" dirty="0"/>
              <a:t>th</a:t>
            </a:r>
            <a:r>
              <a:rPr lang="en-US" altLang="ko-KR" baseline="0" dirty="0"/>
              <a:t> market leader in Nylon fiber with over 40 years experience.</a:t>
            </a:r>
          </a:p>
          <a:p>
            <a:r>
              <a:rPr lang="en-US" altLang="ko-KR" baseline="0" dirty="0"/>
              <a:t>Also we’re one of the advanced polyester fiber producer in the world.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060D-8FB9-4EBE-B9DC-387A69498125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5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1627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28C8-5023-5744-86D4-8F53153E35A2}" type="slidenum">
              <a:rPr lang="en-US" smtClean="0">
                <a:solidFill>
                  <a:prstClr val="black"/>
                </a:solidFill>
                <a:latin typeface="맑은 고딕"/>
              </a:rPr>
              <a:pPr/>
              <a:t>6</a:t>
            </a:fld>
            <a:endParaRPr 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045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28C8-5023-5744-86D4-8F53153E35A2}" type="slidenum">
              <a:rPr lang="en-US" smtClean="0">
                <a:solidFill>
                  <a:prstClr val="black"/>
                </a:solidFill>
                <a:latin typeface="맑은 고딕"/>
              </a:rPr>
              <a:pPr/>
              <a:t>7</a:t>
            </a:fld>
            <a:endParaRPr 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2771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28C8-5023-5744-86D4-8F53153E35A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5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28C8-5023-5744-86D4-8F53153E35A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7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28C8-5023-5744-86D4-8F53153E35A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1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28C8-5023-5744-86D4-8F53153E35A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2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D876-E556-4608-9474-8B45F72D9107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456-7D63-4EB8-8103-2B927222F04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366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9329-4BFF-4A85-B9BD-1A95D1405A2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137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9E91-85EF-49BA-AAD9-E1D71C35D1F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1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755C-0C93-46FF-A60E-D0FA1F32DAE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2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4D2-E6AB-4FD6-BA63-567B3759D2A9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90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6E53-1918-461E-A6B6-72AB8BC4D98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232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2A48-B113-4297-8CD0-D0171AA53C6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47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7E0-17CB-4785-B8E1-E29982C1F81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37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123-7857-45A8-B9D6-6D83C16684A9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204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83-8D5B-4DE1-BA15-38AED792C83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028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36D8-3154-4E8E-86DA-613FBF721CC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3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0604-56A1-4968-99D0-55EF748D779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649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45F-4FE8-4F99-8EC4-60B584B389F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61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CCB-3D52-4501-83BE-CBF087B60C7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488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715-DC62-44FE-B091-FA842364FCD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AEC1-2471-4665-A495-BC698DE1E2B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968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15F0-9DA0-4EDC-95AF-BE490318D9A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375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255A-C483-4C9F-8E3A-8B29E8E167F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80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640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937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238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2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60C1-B3EC-47AB-9E7A-78DCC878A84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624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343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689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6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865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838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666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D37A-79A7-46F9-B248-F72FD2A0887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2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3789-FC83-4A78-BA40-C8077389602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56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2481-5415-4C7D-8982-94860381991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0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DBEE-66A2-4110-B688-45326032CAC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1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1474-8418-46B0-B346-04B0784A6E6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1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FB3F-18FE-4E76-8ECE-6B628A3D4299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6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A2F-F872-43F1-99AB-2A0013DEBE4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2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F01A-2E1A-4D2B-BC94-C204F162E1C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50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B711-416C-4D71-9632-35BF015EB91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7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C43D-F1A6-48DE-9067-96263DD44FE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0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BA7B-508F-49FD-8F14-4A660348221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87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B344-3968-4493-9513-4748F06A4CA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45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B988-F8F8-4D4C-BAB4-450213FD70A9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8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257B-A67A-4876-BD9B-62AEAAF8F79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17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240-9BB3-4D74-BE16-4DF723A2782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6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1A3-9368-46FF-9800-4FEED57FB5E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35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FF52-84C6-4CC6-B8ED-458F5E81BE1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4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8372-2ED8-4B6F-83E9-FB73DB00060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5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62427" y="5230367"/>
            <a:ext cx="1188720" cy="112928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993647" y="4044696"/>
            <a:ext cx="1188719" cy="112928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546604" y="2740151"/>
            <a:ext cx="1188720" cy="11277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385815" y="4739640"/>
            <a:ext cx="1188719" cy="11277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193280" y="3080004"/>
            <a:ext cx="1188720" cy="11277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5369052" y="1498091"/>
            <a:ext cx="1188720" cy="11292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5518403" y="5573267"/>
            <a:ext cx="2761615" cy="585470"/>
          </a:xfrm>
          <a:custGeom>
            <a:avLst/>
            <a:gdLst/>
            <a:ahLst/>
            <a:cxnLst/>
            <a:rect l="l" t="t" r="r" b="b"/>
            <a:pathLst>
              <a:path w="2761615" h="585470">
                <a:moveTo>
                  <a:pt x="0" y="585215"/>
                </a:moveTo>
                <a:lnTo>
                  <a:pt x="2761488" y="585215"/>
                </a:lnTo>
                <a:lnTo>
                  <a:pt x="2761488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0A57-208E-47AD-8EE8-38DEC384F8D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1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4BB-2812-4A98-B9BB-A3EB659033C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45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B0AA-2B21-4BEA-9D6C-3912F1D6DD4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5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B710-50C9-41EC-847D-26408B4B4AC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29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5D61-10F5-4B0F-8CC6-4E414DB45EB7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7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2B3A-6711-463D-92D3-DE4905FE280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13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5253-467F-4D38-BDBA-B23DEE58F6D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50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45B1-C441-4600-A1D5-416B0897601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5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833-2EB9-4725-87DF-716D14AACED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44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42F1-B022-4ED5-B7DF-0808E725E79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44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5E89-C2F6-40D5-8717-C97CD30F6E7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799E-93B2-4951-A08F-C32C96F4125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49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9DD1-9FDD-4605-BAD7-5E8FD479116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10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DE5B-1192-497D-B9FE-AAD0ED5DC05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1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C9C-E681-4665-B3F9-9A91621419E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5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A474-7038-4480-A5ED-495572A2D3C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89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18BF-4BC6-4D10-BE68-E1DDC8B2DCD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13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763-6C43-44BC-B4EB-10B7D74D333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7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566-D025-4F2C-9B23-C99B18E06C1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16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D605-A832-4255-BE19-4FAE340E9077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55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9D2A-9A30-42CE-AF75-9BFAA719005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20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5670-A071-49D6-B3F3-17005636A801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7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DB458-43A3-48DA-B490-32C8A3EEA9D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2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2FB5-A636-4C2E-8D37-07DB3B88A39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13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9A73-6CD2-4FDB-AA23-FD455076DC2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0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C88-7107-4116-8A52-D44DCDE132B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4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B032-4C67-4168-9B5B-47587834666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5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880A-E5F9-4636-9B5F-FE2BC2E74FB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5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185C-7E1E-4A31-883E-65ECD80C3E3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26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F109-8419-442B-B9C3-E577DDC0E7C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03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16C5-76D6-4B92-9830-A082C03596E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3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5F1F-B85D-445E-BC4F-ECBDA6ED178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11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7722-A954-4912-A18D-8795FC36E9C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2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45A5-711D-46CD-A7CC-7C8D4FF4789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06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DF-BE9D-4A3D-914E-42ADBF8C46A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4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DED3-4135-4545-A11C-D6B397F54109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59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7D80-30A5-448C-8479-108EFEDF9B3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59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1E98-A7B4-4FAC-ACD9-E54BECB1B3E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17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D8B0-5525-44E3-AADC-4AAD65CCDCB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0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DB9-176C-4441-B382-1A732A5BAF8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57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3A3-8335-4115-BB8E-3E21D96DF58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7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D24D-8E78-471F-BF06-D2E5AC49586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96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F30-42CF-4D8E-864F-D58147AE508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9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0869-D503-4A37-B945-91C8A8B176F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0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8DA-E7F2-4F95-98E1-97072CD9DC5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60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A877-548E-4584-9516-738D01F8191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942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E89-F4C6-4A0F-A3D5-8369F6E0888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61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B62E-37A1-4E9C-B8BB-A54A5206F22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385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67DF-8CB9-46F9-BDFA-47063B9C258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21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65F2-AF19-4A3A-97B1-1A1B37688DB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93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5BB-B05A-4734-BBD0-A28E5F930D2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5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0F79-CF19-402B-A3F3-24085280F5F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96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5DF-6516-43C6-AA6A-F3A4AFAE31F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87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21A-5359-4E7C-BB47-19295064B23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26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524B-A530-4334-B155-326B415B63E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606-1A5C-4D50-87BA-2E0D788972C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65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0DF1-0AF9-4FB0-AAF6-B4397BEED4B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65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87B8-9E0B-46EB-BA6E-638DE5BA2787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70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A78E-E036-47BE-B970-83731D20F3E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982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E5A1-AA3C-47B2-B42F-18D4B62AD90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93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7C25-FE27-4E02-8602-45B72DB7965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810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B603-82FD-4B84-ACFE-CFBBCD7B60A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10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07CF-7D98-4B64-BA29-47E25BA20037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98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7088-9048-4A7B-82DA-F4D9311E12C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52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5F8-257D-4A60-9599-BBB242F2C3A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123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9A67-4EAD-4159-BC5E-92F17DE6BBC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450-4611-40CD-8094-B1D0C0182E0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46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D20-A082-4289-B9D6-0F59BF07F6C7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63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BC61-D804-4D72-8881-01CC1888231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990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AF8-DF88-4578-ACB4-6EF6F1B737F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722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156E-6790-4FEB-93CB-5D7E7701D7B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29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3C16-7EA1-4DB4-A3DD-AEC0FC27DC3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704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0DBA-8C5D-461E-B98F-88A953C07EB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3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AAFE-8103-4D4C-9C43-A27B314D0B56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90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3C6D-84F0-4C31-A95D-C8B9A6E31FE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275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4DD8-68FF-423B-83B3-6C0681A036C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975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F8FE-4F1A-4E78-9D68-197E74FBA08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8106" y="1925523"/>
            <a:ext cx="7847787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525" y="2420912"/>
            <a:ext cx="8870950" cy="3519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868DA51-D9F5-4F75-B8B5-059956B57215}" type="datetime1">
              <a:rPr lang="en-US" altLang="ko-KR" sz="18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7/12/2019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2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E79E008-2F4E-47CB-90FE-3EB796CEAD4B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60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5CE9AEE-8015-4E75-B9C7-BB1778B42FFD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24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0651094-D3F8-344F-8721-FF58034BCF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53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FFEBBE4-D037-4C64-8E6C-04EDF5943079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8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7365C9E-9819-4B94-BCA1-B5DB91844CA8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12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2158FBE-8B96-4CC5-98D0-85FDA29F1786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05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F4568E7-3879-43A2-ABB6-F18450AB7A03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49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632DB8D-E4F8-4293-B1A9-7DC7F9E80F06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4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386B72A-FF37-47CA-BCE2-A27828A7B836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3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D4674A53-40C7-482C-9F97-76B3CD44DFED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  <a:ea typeface="맑은 고딕" panose="020B0503020000020004" pitchFamily="50" charset="-127"/>
              </a:rPr>
              <a:t>7/12/2019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맑은 고딕" panose="020B0503020000020004" pitchFamily="50" charset="-127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734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5FD0723-8400-46FD-B1E0-73E64FFA0FD4}" type="datetime1">
              <a:rPr lang="en-US" altLang="ko-K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51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6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3.png"/><Relationship Id="rId9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hyperlink" Target="https://www.google.co.kr/url?sa=i&amp;rct=j&amp;q=&amp;esrc=s&amp;source=images&amp;cd=&amp;cad=rja&amp;uact=8&amp;ved=2ahUKEwiBvpqY65beAhXFEXAKHXGJCOgQjRx6BAgBEAU&amp;url=https://www.facebook.com/media/set/?set=a.598068373681524.1073741830.367964516691912&amp;type=3&amp;psig=AOvVaw1f2fBRI6Hdbo9vuFKlsQjO&amp;ust=1540187362161801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2.jp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A안표ᄌ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31106" y="6158751"/>
            <a:ext cx="1807285" cy="3926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solidFill>
                  <a:prstClr val="black"/>
                </a:solidFill>
              </a:rPr>
              <a:t>July, 2019</a:t>
            </a: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-107504" y="3940184"/>
            <a:ext cx="9144000" cy="11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defTabSz="4572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prstClr val="white"/>
                </a:solidFill>
                <a:latin typeface="맑은 고딕"/>
                <a:ea typeface="맑은 고딕"/>
              </a:rPr>
              <a:t> Performance Denim</a:t>
            </a:r>
            <a:endParaRPr lang="en-US" altLang="ko-KR" sz="3600" b="1" baseline="30000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3464" y="5988246"/>
            <a:ext cx="2203524" cy="5631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80720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80720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80720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680720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74015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273675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5069841" y="751147"/>
            <a:ext cx="32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00">
              <a:solidFill>
                <a:prstClr val="black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5883" y="4713849"/>
            <a:ext cx="60212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60000"/>
              </a:lnSpc>
              <a:buSzPct val="85000"/>
              <a:buFont typeface="Wingdings" pitchFamily="2" charset="2"/>
              <a:buChar char="§"/>
              <a:defRPr kumimoji="0" sz="2000" b="1"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defRPr kumimoji="1" sz="2000" b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000" b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000" b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000" b="1"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 b="1"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 b="1"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 b="1"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 b="1">
                <a:latin typeface="굴림" charset="-127"/>
                <a:ea typeface="굴림" charset="-127"/>
              </a:defRPr>
            </a:lvl9pPr>
          </a:lstStyle>
          <a:p>
            <a:pPr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0" dirty="0">
                <a:solidFill>
                  <a:prstClr val="black"/>
                </a:solidFill>
              </a:rPr>
              <a:t> Fluorescence Power Fit  prevent spandex missing &amp; </a:t>
            </a:r>
          </a:p>
          <a:p>
            <a:pPr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ko-KR" sz="1800" b="0" dirty="0">
                <a:solidFill>
                  <a:prstClr val="black"/>
                </a:solidFill>
              </a:rPr>
              <a:t>   de-centralizing in CSY </a:t>
            </a:r>
          </a:p>
        </p:txBody>
      </p:sp>
      <p:grpSp>
        <p:nvGrpSpPr>
          <p:cNvPr id="117" name="그룹 116"/>
          <p:cNvGrpSpPr/>
          <p:nvPr/>
        </p:nvGrpSpPr>
        <p:grpSpPr>
          <a:xfrm>
            <a:off x="464238" y="5409574"/>
            <a:ext cx="5228568" cy="945605"/>
            <a:chOff x="397854" y="4659010"/>
            <a:chExt cx="5228568" cy="945605"/>
          </a:xfrm>
        </p:grpSpPr>
        <p:sp>
          <p:nvSpPr>
            <p:cNvPr id="118" name="TextBox 117"/>
            <p:cNvSpPr txBox="1"/>
            <p:nvPr/>
          </p:nvSpPr>
          <p:spPr>
            <a:xfrm>
              <a:off x="397854" y="4659010"/>
              <a:ext cx="50013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buSzPct val="85000"/>
                <a:buFont typeface="Wingdings" pitchFamily="2" charset="2"/>
                <a:buNone/>
                <a:defRPr kumimoji="0" b="0">
                  <a:latin typeface="Calibri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2000" b="1"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000" b="1"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000" b="1"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000" b="1"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600" dirty="0">
                  <a:solidFill>
                    <a:prstClr val="black"/>
                  </a:solidFill>
                </a:rPr>
                <a:t>▶ </a:t>
              </a:r>
              <a:r>
                <a:rPr lang="en-US" altLang="ko-KR" sz="1600" dirty="0">
                  <a:solidFill>
                    <a:prstClr val="black"/>
                  </a:solidFill>
                </a:rPr>
                <a:t>CSY process: Minimize defect of core spun yarn </a:t>
              </a:r>
              <a:endParaRPr lang="ko-KR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99222" y="4992717"/>
              <a:ext cx="5227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buSzPct val="85000"/>
                <a:buFont typeface="Wingdings" pitchFamily="2" charset="2"/>
                <a:buNone/>
                <a:defRPr kumimoji="0" b="0">
                  <a:latin typeface="Calibri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2000" b="1"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000" b="1"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000" b="1"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000" b="1"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600" dirty="0">
                  <a:solidFill>
                    <a:prstClr val="black"/>
                  </a:solidFill>
                </a:rPr>
                <a:t>▶ </a:t>
              </a:r>
              <a:r>
                <a:rPr lang="en-US" altLang="ko-KR" sz="1600" dirty="0">
                  <a:solidFill>
                    <a:prstClr val="black"/>
                  </a:solidFill>
                </a:rPr>
                <a:t>Fabrics : Prevent from puckering &amp; width problem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97854" y="5358394"/>
              <a:ext cx="51803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buSzPct val="85000"/>
                <a:buFont typeface="Wingdings" pitchFamily="2" charset="2"/>
                <a:buNone/>
                <a:defRPr kumimoji="0" b="0">
                  <a:latin typeface="Calibri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2000" b="1"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000" b="1"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000" b="1"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000" b="1"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000" b="1">
                  <a:latin typeface="굴림" charset="-127"/>
                  <a:ea typeface="굴림" charset="-127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600" dirty="0">
                  <a:solidFill>
                    <a:prstClr val="black"/>
                  </a:solidFill>
                </a:rPr>
                <a:t>▶ </a:t>
              </a:r>
              <a:r>
                <a:rPr lang="en-US" altLang="ko-KR" sz="1600" dirty="0">
                  <a:solidFill>
                    <a:prstClr val="black"/>
                  </a:solidFill>
                </a:rPr>
                <a:t>Garments : Minimize quality problem in garment </a:t>
              </a:r>
            </a:p>
          </p:txBody>
        </p:sp>
      </p:grp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405" y="4855063"/>
            <a:ext cx="1993124" cy="157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ext Box 8"/>
          <p:cNvSpPr txBox="1">
            <a:spLocks noChangeArrowheads="1"/>
          </p:cNvSpPr>
          <p:nvPr/>
        </p:nvSpPr>
        <p:spPr bwMode="auto">
          <a:xfrm>
            <a:off x="5978053" y="6393093"/>
            <a:ext cx="2293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[ spandex under UV light ]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0" y="759327"/>
            <a:ext cx="9144000" cy="0"/>
          </a:xfrm>
          <a:prstGeom prst="line">
            <a:avLst/>
          </a:prstGeom>
          <a:ln w="38100">
            <a:solidFill>
              <a:srgbClr val="1B3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123884"/>
            <a:ext cx="1081207" cy="5454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02883" y="68928"/>
            <a:ext cx="426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6A524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creora® </a:t>
            </a:r>
            <a:r>
              <a:rPr lang="en-US" altLang="ko-KR" sz="3600" b="1" dirty="0">
                <a:solidFill>
                  <a:srgbClr val="E50012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Power Fit </a:t>
            </a:r>
            <a:endParaRPr lang="ko-KR" altLang="en-US" sz="3600" b="1">
              <a:solidFill>
                <a:srgbClr val="E50012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883" y="2186115"/>
            <a:ext cx="5629619" cy="2339102"/>
          </a:xfrm>
          <a:prstGeom prst="rect">
            <a:avLst/>
          </a:prstGeom>
          <a:noFill/>
          <a:ln>
            <a:solidFill>
              <a:srgbClr val="E50012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ko-KR" sz="9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 Reliable partner for stretch fabric </a:t>
            </a:r>
          </a:p>
          <a:p>
            <a:pPr marL="268288" indent="-268288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World’s most used spandex with superior quality</a:t>
            </a:r>
          </a:p>
          <a:p>
            <a:pPr marL="268288" indent="-268288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Swift action with global technical service network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ko-KR" sz="14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 Superior quality 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Great heat resistance for stable production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Chlorine &amp; bleach resistance for hard washes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altLang="ko-KR" sz="7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883" y="1772816"/>
            <a:ext cx="5629619" cy="369332"/>
          </a:xfrm>
          <a:prstGeom prst="rect">
            <a:avLst/>
          </a:prstGeom>
          <a:solidFill>
            <a:srgbClr val="E50012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srgbClr val="EEECE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Value</a:t>
            </a:r>
            <a:endParaRPr lang="ko-KR" altLang="en-US" sz="1800" b="1">
              <a:solidFill>
                <a:srgbClr val="EEECE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8422" y="4058488"/>
            <a:ext cx="2523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[Offerings(de)]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20, 30, </a:t>
            </a:r>
            <a:r>
              <a:rPr lang="en-US" altLang="ko-KR" sz="1400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40</a:t>
            </a:r>
            <a:r>
              <a:rPr lang="en-US" altLang="ko-KR" sz="14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, 55, </a:t>
            </a:r>
            <a:r>
              <a:rPr lang="en-US" altLang="ko-KR" sz="1400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70,</a:t>
            </a:r>
            <a:r>
              <a:rPr lang="en-US" altLang="ko-KR" sz="14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 80, 90, </a:t>
            </a:r>
            <a:r>
              <a:rPr lang="en-US" altLang="ko-KR" sz="1400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105</a:t>
            </a:r>
            <a:r>
              <a:rPr lang="en-US" altLang="ko-KR" sz="14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, 120, 140, 210, 280</a:t>
            </a:r>
            <a:endParaRPr lang="ko-KR" altLang="en-US" sz="140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istrator\Desktop\스판덱스PU\공통문서함\C. 홍보물\행택\2014\이미지\최종\powerfi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3" t="2447" r="52570" b="3751"/>
          <a:stretch/>
        </p:blipFill>
        <p:spPr bwMode="auto">
          <a:xfrm rot="5400000">
            <a:off x="6943805" y="2145608"/>
            <a:ext cx="1093125" cy="24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878" y="1016627"/>
            <a:ext cx="2461094" cy="169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직사각형 2"/>
          <p:cNvSpPr/>
          <p:nvPr/>
        </p:nvSpPr>
        <p:spPr>
          <a:xfrm>
            <a:off x="227392" y="1044025"/>
            <a:ext cx="7654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“Worldwide Qualified Spandex”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0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23528" y="68928"/>
            <a:ext cx="3858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6A524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creora® </a:t>
            </a:r>
            <a:r>
              <a:rPr lang="en-US" altLang="ko-KR" sz="3600" b="1" dirty="0">
                <a:solidFill>
                  <a:srgbClr val="8CC458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eco-soft</a:t>
            </a:r>
            <a:endParaRPr lang="ko-KR" altLang="en-US" sz="3600" b="1">
              <a:solidFill>
                <a:srgbClr val="8CC458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0" y="759327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1B346C"/>
            </a:solidFill>
            <a:prstDash val="solid"/>
            <a:miter lim="800000"/>
          </a:ln>
          <a:effectLst/>
        </p:spPr>
      </p:cxn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262" y="123884"/>
            <a:ext cx="109549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346343" y="2258123"/>
            <a:ext cx="5730366" cy="2693045"/>
          </a:xfrm>
          <a:prstGeom prst="rect">
            <a:avLst/>
          </a:prstGeom>
          <a:noFill/>
          <a:ln>
            <a:solidFill>
              <a:srgbClr val="8BBF67"/>
            </a:solidFill>
          </a:ln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en-US" altLang="ko-KR" sz="9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Easy settable</a:t>
            </a:r>
          </a:p>
          <a:p>
            <a:pPr marL="266700" indent="-2667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Excellent setting performance</a:t>
            </a:r>
          </a:p>
          <a:p>
            <a:pPr marL="266700" indent="-2667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Good for authentic looking denim &amp; 4way stretch denim with easy control of shrinkage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en-US" altLang="ko-KR" sz="20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Energy saving</a:t>
            </a:r>
          </a:p>
          <a:p>
            <a:pPr marL="266700" indent="-2667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Cost saving from lower heat setting temp. </a:t>
            </a:r>
          </a:p>
          <a:p>
            <a:pPr marL="266700" indent="-2667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Earth friendly by reducing energy consumption</a:t>
            </a:r>
            <a:endParaRPr lang="en-US" altLang="ko-KR" sz="8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6343" y="1844824"/>
            <a:ext cx="5730366" cy="369332"/>
          </a:xfrm>
          <a:prstGeom prst="rect">
            <a:avLst/>
          </a:prstGeom>
          <a:solidFill>
            <a:srgbClr val="8BBF67"/>
          </a:solidFill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srgbClr val="6A524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Value</a:t>
            </a:r>
            <a:endParaRPr lang="ko-KR" altLang="en-US" sz="1800" b="1">
              <a:solidFill>
                <a:srgbClr val="6A5243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76230" y="5586887"/>
            <a:ext cx="34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[Offerings(de)]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20, 30, </a:t>
            </a:r>
            <a:r>
              <a:rPr lang="en-US" altLang="ko-KR" sz="1800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40, 55, 70, 105</a:t>
            </a:r>
            <a:endParaRPr lang="ko-KR" altLang="en-US" sz="180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9" name="Picture 2" descr="C:\Users\Administrator\Desktop\스판덱스PU\공통문서함\C. 홍보물\행택\2014\이미지\최종\ecosof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1" t="4295" r="1265" b="50000"/>
          <a:stretch/>
        </p:blipFill>
        <p:spPr bwMode="auto">
          <a:xfrm>
            <a:off x="174573" y="5243122"/>
            <a:ext cx="2396829" cy="11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516670"/>
            <a:ext cx="2450934" cy="23443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005064"/>
            <a:ext cx="2378926" cy="180099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214" y="6017226"/>
            <a:ext cx="1714898" cy="508118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4573" y="925433"/>
            <a:ext cx="979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“Love nature with superior setting performance”</a:t>
            </a:r>
          </a:p>
        </p:txBody>
      </p:sp>
    </p:spTree>
    <p:extLst>
      <p:ext uri="{BB962C8B-B14F-4D97-AF65-F5344CB8AC3E}">
        <p14:creationId xmlns:p14="http://schemas.microsoft.com/office/powerpoint/2010/main" val="367152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731" y="22619"/>
            <a:ext cx="2409351" cy="713882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72878" y="68928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6A524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creora® </a:t>
            </a:r>
            <a:endParaRPr lang="ko-KR" altLang="en-US" sz="3600" b="1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>
            <a:off x="0" y="759327"/>
            <a:ext cx="9144000" cy="0"/>
          </a:xfrm>
          <a:prstGeom prst="line">
            <a:avLst/>
          </a:prstGeom>
          <a:ln w="38100">
            <a:solidFill>
              <a:srgbClr val="1B3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7" descr="로고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884" y="73502"/>
            <a:ext cx="924852" cy="491760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7289753" y="6603161"/>
            <a:ext cx="1802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800" dirty="0">
                <a:solidFill>
                  <a:srgbClr val="6A5243"/>
                </a:solidFill>
                <a:latin typeface="Calibri"/>
                <a:ea typeface="맑은 고딕" panose="020B0503020000020004" pitchFamily="50" charset="-127"/>
              </a:rPr>
              <a:t>Copyright © 2019 by creora®, Hyosung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964" y="2256448"/>
            <a:ext cx="5513710" cy="40934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en-US" altLang="ko-KR" sz="8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Extra ordinary comfort &amp; Perfect silhouette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Second skin fit &amp; extra comfort from 360˚ stretch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Perfect silhouette with great warp stretch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en-US" altLang="ko-KR" sz="18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Superior quality 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Great stretch with low warp shrinkage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(prevent puckering at  sewing part)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More clean look preventing defect (white spot) on the warp that is occurred when using dual core product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Eco-friendly 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Reducing energy with lower heat setting temperature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8963" y="1843149"/>
            <a:ext cx="553645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srgbClr val="6A524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Value</a:t>
            </a:r>
            <a:endParaRPr lang="ko-KR" altLang="en-US" sz="1800" b="1">
              <a:solidFill>
                <a:srgbClr val="6A5243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29870" y="5580435"/>
            <a:ext cx="2896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Stretch from 15% to 40%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     (bi-component yarn has max. 15%)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Shrinkage under 10%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ko-KR" altLang="en-US" sz="1200" baseline="30000" dirty="0">
              <a:solidFill>
                <a:prstClr val="black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47660" y="6218763"/>
            <a:ext cx="3110785" cy="5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900" b="1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Calibri"/>
                <a:ea typeface="맑은 고딕" panose="020B0503020000020004" pitchFamily="50" charset="-127"/>
              </a:rPr>
              <a:t>This data is based on ASTM D3107:2011, AATCC 135:2012 method (applied load:5lb). It may be different as per process condition.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832886" y="4938626"/>
            <a:ext cx="3746230" cy="566941"/>
            <a:chOff x="9160566" y="3161869"/>
            <a:chExt cx="4633168" cy="594844"/>
          </a:xfrm>
        </p:grpSpPr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2721" y="3190527"/>
              <a:ext cx="3932801" cy="566186"/>
            </a:xfrm>
            <a:prstGeom prst="rect">
              <a:avLst/>
            </a:prstGeom>
            <a:ln w="41275">
              <a:noFill/>
            </a:ln>
          </p:spPr>
        </p:pic>
        <p:sp>
          <p:nvSpPr>
            <p:cNvPr id="79" name="TextBox 78"/>
            <p:cNvSpPr txBox="1"/>
            <p:nvPr/>
          </p:nvSpPr>
          <p:spPr>
            <a:xfrm>
              <a:off x="9177701" y="3442421"/>
              <a:ext cx="1884564" cy="290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Calibri"/>
                  <a:ea typeface="맑은 고딕" panose="020B0503020000020004" pitchFamily="50" charset="-127"/>
                </a:rPr>
                <a:t>Cotton 10’s – 20’s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18609" y="3422465"/>
              <a:ext cx="3175125" cy="290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 err="1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Calibri"/>
                  <a:ea typeface="맑은 고딕" panose="020B0503020000020004" pitchFamily="50" charset="-127"/>
                </a:rPr>
                <a:t>creora</a:t>
              </a:r>
              <a:r>
                <a:rPr lang="en-US" altLang="ko-KR" sz="1200" b="1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Calibri"/>
                  <a:ea typeface="맑은 고딕" panose="020B0503020000020004" pitchFamily="50" charset="-127"/>
                </a:rPr>
                <a:t>® eco-soft 40de – 70de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160566" y="3161869"/>
              <a:ext cx="3768240" cy="355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prstClr val="white">
                      <a:lumMod val="75000"/>
                    </a:prstClr>
                  </a:solidFill>
                  <a:latin typeface="Calibri"/>
                  <a:ea typeface="맑은 고딕" panose="020B0503020000020004" pitchFamily="50" charset="-127"/>
                </a:rPr>
                <a:t>Features in warp direction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rcRect l="13793" r="21229"/>
          <a:stretch/>
        </p:blipFill>
        <p:spPr>
          <a:xfrm>
            <a:off x="6197121" y="991184"/>
            <a:ext cx="2457021" cy="3781322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689758" y="4924477"/>
            <a:ext cx="2633649" cy="791130"/>
            <a:chOff x="1600200" y="2606040"/>
            <a:chExt cx="5943600" cy="1645920"/>
          </a:xfrm>
        </p:grpSpPr>
        <p:pic>
          <p:nvPicPr>
            <p:cNvPr id="22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606040"/>
              <a:ext cx="1943100" cy="163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60" y="2606040"/>
              <a:ext cx="1943100" cy="163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00" y="2621280"/>
              <a:ext cx="1943100" cy="163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148044" y="1039328"/>
            <a:ext cx="9106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“Always Flattering Fit”</a:t>
            </a:r>
          </a:p>
        </p:txBody>
      </p:sp>
    </p:spTree>
    <p:extLst>
      <p:ext uri="{BB962C8B-B14F-4D97-AF65-F5344CB8AC3E}">
        <p14:creationId xmlns:p14="http://schemas.microsoft.com/office/powerpoint/2010/main" val="46135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2"/>
          <p:cNvGrpSpPr>
            <a:grpSpLocks/>
          </p:cNvGrpSpPr>
          <p:nvPr/>
        </p:nvGrpSpPr>
        <p:grpSpPr bwMode="auto">
          <a:xfrm>
            <a:off x="4966793" y="91161"/>
            <a:ext cx="2078205" cy="622435"/>
            <a:chOff x="86154" y="326885"/>
            <a:chExt cx="3556698" cy="984455"/>
          </a:xfrm>
        </p:grpSpPr>
        <p:pic>
          <p:nvPicPr>
            <p:cNvPr id="20" name="그림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68660"/>
              <a:ext cx="1663140" cy="94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 descr="aski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4" y="326885"/>
              <a:ext cx="1657835" cy="82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74015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5273675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0346" y="67265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00B0F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Cool </a:t>
            </a:r>
            <a:r>
              <a:rPr lang="en-US" altLang="ko-KR" sz="3600" b="1" dirty="0">
                <a:solidFill>
                  <a:schemeClr val="tx2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Denim</a:t>
            </a:r>
            <a:endParaRPr lang="ko-KR" altLang="en-US" sz="3600" b="1">
              <a:solidFill>
                <a:schemeClr val="tx2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59327"/>
            <a:ext cx="9144000" cy="0"/>
          </a:xfrm>
          <a:prstGeom prst="line">
            <a:avLst/>
          </a:prstGeom>
          <a:ln w="38100">
            <a:solidFill>
              <a:srgbClr val="1B3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7839" y="2219496"/>
            <a:ext cx="4820226" cy="1292662"/>
          </a:xfrm>
          <a:prstGeom prst="rect">
            <a:avLst/>
          </a:prstGeom>
          <a:noFill/>
          <a:ln>
            <a:solidFill>
              <a:srgbClr val="0074BE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ko-KR" sz="9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Superior quick absorption &amp; Wicking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ko-KR" sz="20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Cool Touch Effect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839" y="1806197"/>
            <a:ext cx="482022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srgbClr val="6A524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Value</a:t>
            </a:r>
            <a:endParaRPr lang="ko-KR" altLang="en-US" sz="1800" b="1">
              <a:solidFill>
                <a:srgbClr val="6A5243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10994" y="3793554"/>
            <a:ext cx="4906930" cy="2403124"/>
            <a:chOff x="253259" y="3954344"/>
            <a:chExt cx="4946676" cy="2422590"/>
          </a:xfrm>
        </p:grpSpPr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1796961" y="3954344"/>
              <a:ext cx="1329053" cy="24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>
                <a:buSzPct val="85000"/>
                <a:buFont typeface="Wingdings" pitchFamily="2" charset="2"/>
                <a:buChar char="§"/>
                <a:defRPr kumimoji="0" sz="2000" b="1">
                  <a:solidFill>
                    <a:schemeClr val="accent4">
                      <a:lumMod val="10000"/>
                    </a:schemeClr>
                  </a:solidFill>
                  <a:latin typeface="+mj-lt"/>
                  <a:ea typeface="맑은 고딕" pitchFamily="50" charset="-127"/>
                </a:defRPr>
              </a:lvl1pPr>
              <a:lvl2pPr marL="742950" indent="-285750" eaLnBrk="0" hangingPunct="0">
                <a:defRPr kumimoji="1"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</a:pPr>
              <a:r>
                <a:rPr lang="en-US" altLang="ko-KR" sz="1600" dirty="0">
                  <a:solidFill>
                    <a:srgbClr val="8064A2">
                      <a:lumMod val="10000"/>
                    </a:srgbClr>
                  </a:solidFill>
                </a:rPr>
                <a:t>&lt;Cross section&gt;</a:t>
              </a:r>
            </a:p>
          </p:txBody>
        </p: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253259" y="5675243"/>
              <a:ext cx="4868816" cy="636099"/>
              <a:chOff x="1519" y="2524"/>
              <a:chExt cx="3085" cy="634"/>
            </a:xfrm>
          </p:grpSpPr>
          <p:sp>
            <p:nvSpPr>
              <p:cNvPr id="42" name="Rectangle 9" descr="75%"/>
              <p:cNvSpPr>
                <a:spLocks noChangeArrowheads="1"/>
              </p:cNvSpPr>
              <p:nvPr/>
            </p:nvSpPr>
            <p:spPr bwMode="auto">
              <a:xfrm>
                <a:off x="1520" y="2613"/>
                <a:ext cx="3084" cy="545"/>
              </a:xfrm>
              <a:prstGeom prst="rect">
                <a:avLst/>
              </a:prstGeom>
              <a:pattFill prst="pct75">
                <a:fgClr>
                  <a:srgbClr val="FFD0B9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kumimoji="1" sz="3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kumimoji="1" sz="2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kumimoji="1" sz="23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defTabSz="457200"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ko-KR" alt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10" descr="75%"/>
              <p:cNvSpPr>
                <a:spLocks/>
              </p:cNvSpPr>
              <p:nvPr/>
            </p:nvSpPr>
            <p:spPr bwMode="auto">
              <a:xfrm>
                <a:off x="1519" y="2524"/>
                <a:ext cx="3085" cy="90"/>
              </a:xfrm>
              <a:custGeom>
                <a:avLst/>
                <a:gdLst>
                  <a:gd name="T0" fmla="*/ 0 w 2177"/>
                  <a:gd name="T1" fmla="*/ 0 h 227"/>
                  <a:gd name="T2" fmla="*/ 287706 w 2177"/>
                  <a:gd name="T3" fmla="*/ 0 h 227"/>
                  <a:gd name="T4" fmla="*/ 575771 w 2177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7" h="227">
                    <a:moveTo>
                      <a:pt x="0" y="227"/>
                    </a:moveTo>
                    <a:cubicBezTo>
                      <a:pt x="362" y="113"/>
                      <a:pt x="725" y="0"/>
                      <a:pt x="1088" y="0"/>
                    </a:cubicBezTo>
                    <a:cubicBezTo>
                      <a:pt x="1451" y="0"/>
                      <a:pt x="1814" y="113"/>
                      <a:pt x="2177" y="227"/>
                    </a:cubicBezTo>
                  </a:path>
                </a:pathLst>
              </a:custGeom>
              <a:pattFill prst="pct75">
                <a:fgClr>
                  <a:srgbClr val="FFD0B9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DB187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>
                  <a:solidFill>
                    <a:prstClr val="black"/>
                  </a:solidFill>
                  <a:latin typeface="Calibri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389042" y="5947676"/>
              <a:ext cx="810893" cy="40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ko-KR" sz="2000" dirty="0">
                  <a:solidFill>
                    <a:srgbClr val="6600CC"/>
                  </a:solidFill>
                  <a:latin typeface="Calibri"/>
                </a:rPr>
                <a:t>SKIN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1237297" y="6035638"/>
              <a:ext cx="563981" cy="34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ko-KR" sz="1600" dirty="0">
                  <a:solidFill>
                    <a:prstClr val="black"/>
                  </a:solidFill>
                  <a:latin typeface="Calibri"/>
                </a:rPr>
                <a:t>heat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192389" y="6032908"/>
              <a:ext cx="563981" cy="34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ko-KR" sz="1600" dirty="0">
                  <a:solidFill>
                    <a:prstClr val="black"/>
                  </a:solidFill>
                  <a:latin typeface="Calibri"/>
                </a:rPr>
                <a:t>heat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1135182" y="4803473"/>
              <a:ext cx="661779" cy="279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ko-KR" sz="1200" dirty="0">
                  <a:solidFill>
                    <a:prstClr val="black"/>
                  </a:solidFill>
                  <a:latin typeface="Calibri"/>
                </a:rPr>
                <a:t>Regular</a:t>
              </a:r>
            </a:p>
          </p:txBody>
        </p:sp>
        <p:sp>
          <p:nvSpPr>
            <p:cNvPr id="30" name="AutoShape 16" descr="돗자리"/>
            <p:cNvSpPr>
              <a:spLocks noChangeArrowheads="1"/>
            </p:cNvSpPr>
            <p:nvPr/>
          </p:nvSpPr>
          <p:spPr bwMode="auto">
            <a:xfrm rot="5400000">
              <a:off x="1275923" y="4600397"/>
              <a:ext cx="487356" cy="1591792"/>
            </a:xfrm>
            <a:prstGeom prst="flowChartDelay">
              <a:avLst/>
            </a:prstGeom>
            <a:blipFill dpi="0" rotWithShape="1">
              <a:blip r:embed="rId5">
                <a:alphaModFix amt="50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5DA8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ko-KR" sz="2000" b="1" baseline="-250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Heat transfer small</a:t>
              </a:r>
            </a:p>
            <a:p>
              <a:pPr algn="ctr"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altLang="ko-KR" sz="2000" b="1" baseline="-25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6" name="AutoShape 17" descr="데님"/>
            <p:cNvSpPr>
              <a:spLocks noChangeArrowheads="1"/>
            </p:cNvSpPr>
            <p:nvPr/>
          </p:nvSpPr>
          <p:spPr bwMode="auto">
            <a:xfrm rot="5400000">
              <a:off x="3280653" y="4324904"/>
              <a:ext cx="452078" cy="2130616"/>
            </a:xfrm>
            <a:prstGeom prst="flowChartDelay">
              <a:avLst/>
            </a:prstGeom>
            <a:blipFill dpi="0" rotWithShape="1">
              <a:blip r:embed="rId6">
                <a:alphaModFix amt="50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3F64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ko-KR" sz="2400" b="1" baseline="-250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Heat Transfer big</a:t>
              </a:r>
            </a:p>
            <a:p>
              <a:pPr algn="ctr"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altLang="ko-KR" sz="2400" b="1" baseline="-25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 rot="16200000">
              <a:off x="1288152" y="5683495"/>
              <a:ext cx="506583" cy="293347"/>
            </a:xfrm>
            <a:prstGeom prst="notchedRightArrow">
              <a:avLst>
                <a:gd name="adj1" fmla="val 50000"/>
                <a:gd name="adj2" fmla="val 57224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-100000" kx="3284103" algn="bl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endParaRPr lang="ko-KR" alt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AutoShape 19"/>
            <p:cNvSpPr>
              <a:spLocks noChangeArrowheads="1"/>
            </p:cNvSpPr>
            <p:nvPr/>
          </p:nvSpPr>
          <p:spPr bwMode="auto">
            <a:xfrm rot="16200000">
              <a:off x="3256732" y="5388723"/>
              <a:ext cx="519942" cy="886412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0000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endParaRPr lang="ko-KR" alt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538505" y="5789071"/>
              <a:ext cx="3871270" cy="279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ko-KR" sz="1200" b="1" dirty="0">
                  <a:solidFill>
                    <a:srgbClr val="C0504D"/>
                  </a:solidFill>
                  <a:latin typeface="Calibri"/>
                </a:rPr>
                <a:t>Small</a:t>
              </a:r>
              <a:r>
                <a:rPr lang="en-US" altLang="ko-KR" sz="1200" dirty="0">
                  <a:solidFill>
                    <a:srgbClr val="C0504D"/>
                  </a:solidFill>
                  <a:latin typeface="Calibri"/>
                </a:rPr>
                <a:t>          </a:t>
              </a:r>
              <a:r>
                <a:rPr lang="en-US" altLang="ko-KR" sz="1200" dirty="0">
                  <a:solidFill>
                    <a:srgbClr val="FF0000"/>
                  </a:solidFill>
                  <a:latin typeface="Calibri"/>
                  <a:cs typeface="Arial" panose="020B0604020202020204" pitchFamily="34" charset="0"/>
                </a:rPr>
                <a:t>◀ </a:t>
              </a:r>
              <a:r>
                <a:rPr lang="en-US" altLang="ko-KR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CONTACT AREA</a:t>
              </a:r>
              <a:r>
                <a:rPr lang="en-US" altLang="ko-KR" sz="1200" dirty="0">
                  <a:solidFill>
                    <a:srgbClr val="C0504D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rgbClr val="FF0000"/>
                  </a:solidFill>
                  <a:latin typeface="Calibri"/>
                  <a:cs typeface="Arial" panose="020B0604020202020204" pitchFamily="34" charset="0"/>
                </a:rPr>
                <a:t>▶              </a:t>
              </a:r>
              <a:r>
                <a:rPr lang="en-US" altLang="ko-KR" sz="1200" dirty="0">
                  <a:solidFill>
                    <a:srgbClr val="C0504D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altLang="ko-KR" sz="1200" b="1" dirty="0">
                  <a:solidFill>
                    <a:srgbClr val="C0504D"/>
                  </a:solidFill>
                  <a:latin typeface="Calibri"/>
                  <a:cs typeface="Arial" panose="020B0604020202020204" pitchFamily="34" charset="0"/>
                </a:rPr>
                <a:t>Big</a:t>
              </a:r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2772557" y="4796660"/>
              <a:ext cx="1451335" cy="310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4572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ko-KR" sz="1400" dirty="0" err="1">
                  <a:solidFill>
                    <a:prstClr val="black"/>
                  </a:solidFill>
                  <a:latin typeface="Calibri"/>
                </a:rPr>
                <a:t>Askin</a:t>
              </a:r>
              <a:r>
                <a:rPr lang="en-US" altLang="ko-KR" sz="1400" dirty="0">
                  <a:solidFill>
                    <a:prstClr val="black"/>
                  </a:solidFill>
                  <a:latin typeface="Calibri"/>
                </a:rPr>
                <a:t> &amp; Aqua-X</a:t>
              </a:r>
            </a:p>
          </p:txBody>
        </p:sp>
        <p:sp>
          <p:nvSpPr>
            <p:cNvPr id="50" name="타원 49"/>
            <p:cNvSpPr/>
            <p:nvPr/>
          </p:nvSpPr>
          <p:spPr>
            <a:xfrm>
              <a:off x="1257343" y="4306045"/>
              <a:ext cx="504606" cy="479438"/>
            </a:xfrm>
            <a:prstGeom prst="ellipse">
              <a:avLst/>
            </a:prstGeom>
            <a:solidFill>
              <a:srgbClr val="C2E0F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2843282" y="4302668"/>
              <a:ext cx="1228242" cy="489073"/>
              <a:chOff x="2843282" y="4582880"/>
              <a:chExt cx="1228242" cy="489073"/>
            </a:xfrm>
          </p:grpSpPr>
          <p:sp>
            <p:nvSpPr>
              <p:cNvPr id="51" name="타원 50"/>
              <p:cNvSpPr/>
              <p:nvPr/>
            </p:nvSpPr>
            <p:spPr>
              <a:xfrm>
                <a:off x="2843282" y="4592515"/>
                <a:ext cx="504606" cy="479438"/>
              </a:xfrm>
              <a:prstGeom prst="ellipse">
                <a:avLst/>
              </a:prstGeom>
              <a:solidFill>
                <a:srgbClr val="C2E0F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타원 52"/>
              <p:cNvSpPr/>
              <p:nvPr/>
            </p:nvSpPr>
            <p:spPr>
              <a:xfrm>
                <a:off x="3566918" y="4592515"/>
                <a:ext cx="504606" cy="479438"/>
              </a:xfrm>
              <a:prstGeom prst="ellipse">
                <a:avLst/>
              </a:prstGeom>
              <a:solidFill>
                <a:srgbClr val="C2E0F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타원 53"/>
              <p:cNvSpPr/>
              <p:nvPr/>
            </p:nvSpPr>
            <p:spPr>
              <a:xfrm>
                <a:off x="3195106" y="4582880"/>
                <a:ext cx="504606" cy="489073"/>
              </a:xfrm>
              <a:prstGeom prst="ellipse">
                <a:avLst/>
              </a:prstGeom>
              <a:solidFill>
                <a:srgbClr val="C2E0F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5467796" y="4357869"/>
            <a:ext cx="3782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Bigger contact area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: Due to unique cross-section feature,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  it offers bigger skin contact area to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  absorb skin’s heat than regular yarn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ko-KR" sz="1600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Differentiated cross-section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helps moisture move and spread  to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Arial" panose="020B0604020202020204" pitchFamily="34" charset="0"/>
              </a:rPr>
              <a:t>the outer layer of the fabric</a:t>
            </a:r>
            <a:endParaRPr lang="fr-FR" altLang="ko-KR" sz="1600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101" y="1021152"/>
            <a:ext cx="98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“Keep Cool with Comfort”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7280256" y="185372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x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2" name="Picture 17" descr="로고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290" y="92600"/>
            <a:ext cx="1035642" cy="550669"/>
          </a:xfrm>
          <a:prstGeom prst="rect">
            <a:avLst/>
          </a:prstGeom>
        </p:spPr>
      </p:pic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56297"/>
              </p:ext>
            </p:extLst>
          </p:nvPr>
        </p:nvGraphicFramePr>
        <p:xfrm>
          <a:off x="5251147" y="1062684"/>
          <a:ext cx="3718572" cy="274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5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ITEM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DEN/FILA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ACY </a:t>
                      </a:r>
                      <a:r>
                        <a:rPr lang="en-US" altLang="ko-KR" sz="1200" b="1" dirty="0"/>
                        <a:t>Availability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INTERLACE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1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>
                          <a:latin typeface="+mn-lt"/>
                          <a:ea typeface="+mn-ea"/>
                          <a:cs typeface="+mn-cs"/>
                        </a:rPr>
                        <a:t>Nylon</a:t>
                      </a:r>
                    </a:p>
                    <a:p>
                      <a:pPr algn="ctr" latinLnBrk="1"/>
                      <a:r>
                        <a:rPr lang="en-US" altLang="ko-KR" sz="1200" b="1" i="0" dirty="0">
                          <a:latin typeface="+mn-lt"/>
                          <a:ea typeface="+mn-ea"/>
                          <a:cs typeface="+mn-cs"/>
                        </a:rPr>
                        <a:t>aqua-X</a:t>
                      </a:r>
                    </a:p>
                    <a:p>
                      <a:pPr algn="ctr" latinLnBrk="1"/>
                      <a:r>
                        <a:rPr lang="en-US" altLang="ko-KR" sz="1200" b="1" i="0" dirty="0">
                          <a:latin typeface="+mn-lt"/>
                          <a:ea typeface="+mn-ea"/>
                          <a:cs typeface="+mn-cs"/>
                        </a:rPr>
                        <a:t>DYT</a:t>
                      </a:r>
                      <a:endParaRPr lang="ko-KR" altLang="en-US" sz="1200" b="1" i="0" dirty="0"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70/68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en-US" altLang="ko-KR" sz="1200" b="1" baseline="0" dirty="0">
                          <a:latin typeface="+mn-lt"/>
                          <a:ea typeface="+mn-ea"/>
                          <a:cs typeface="+mn-cs"/>
                        </a:rPr>
                        <a:t> Entangled</a:t>
                      </a:r>
                    </a:p>
                    <a:p>
                      <a:pPr algn="ctr" latinLnBrk="1"/>
                      <a:r>
                        <a:rPr lang="en-US" altLang="ko-KR" sz="1200" b="1" baseline="0" dirty="0">
                          <a:latin typeface="+mn-lt"/>
                          <a:ea typeface="+mn-ea"/>
                          <a:cs typeface="+mn-cs"/>
                        </a:rPr>
                        <a:t>(10ea/meter)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+mn-lt"/>
                          <a:ea typeface="+mn-ea"/>
                          <a:cs typeface="+mn-cs"/>
                        </a:rPr>
                        <a:t>70/68,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0" dirty="0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140/136</a:t>
                      </a:r>
                      <a:endParaRPr lang="ko-KR" altLang="en-US" sz="1200" b="0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1200" b="0" dirty="0">
                          <a:latin typeface="+mn-lt"/>
                          <a:ea typeface="+mn-ea"/>
                          <a:cs typeface="+mn-cs"/>
                        </a:rPr>
                        <a:t> X*</a:t>
                      </a:r>
                      <a:endParaRPr lang="en-US" altLang="ja-JP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100ea/meter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marL="91459" marR="91459" marT="45692" marB="456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8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Polyester</a:t>
                      </a:r>
                    </a:p>
                    <a:p>
                      <a:pPr algn="ctr" latinLnBrk="1"/>
                      <a:r>
                        <a:rPr lang="en-US" altLang="ko-KR" sz="1200" b="1" dirty="0" err="1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askin</a:t>
                      </a:r>
                      <a:endParaRPr lang="en-US" altLang="ko-KR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DYT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1200" b="1" dirty="0">
                          <a:latin typeface="+mn-lt"/>
                        </a:rPr>
                        <a:t>65/72</a:t>
                      </a:r>
                    </a:p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150/72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en-US" altLang="ko-KR" sz="1200" b="1" baseline="0" dirty="0">
                          <a:latin typeface="+mn-lt"/>
                          <a:ea typeface="+mn-ea"/>
                          <a:cs typeface="+mn-cs"/>
                        </a:rPr>
                        <a:t> Entangled</a:t>
                      </a:r>
                    </a:p>
                    <a:p>
                      <a:pPr algn="ctr" latinLnBrk="1"/>
                      <a:r>
                        <a:rPr lang="en-US" altLang="ko-KR" sz="1200" b="1" baseline="0" dirty="0">
                          <a:latin typeface="+mn-lt"/>
                          <a:ea typeface="+mn-ea"/>
                          <a:cs typeface="+mn-cs"/>
                        </a:rPr>
                        <a:t>(10ea/meter)</a:t>
                      </a:r>
                      <a:endParaRPr lang="ko-KR" altLang="en-US" sz="1200" b="1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5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+mn-lt"/>
                          <a:ea typeface="+mn-ea"/>
                          <a:cs typeface="+mn-cs"/>
                        </a:rPr>
                        <a:t>65/72,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0" dirty="0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130/144</a:t>
                      </a:r>
                      <a:endParaRPr lang="ko-KR" altLang="en-US" sz="1200" b="0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100ea/meter</a:t>
                      </a:r>
                      <a:endParaRPr lang="ko-KR" altLang="en-US" sz="1200">
                        <a:latin typeface="+mn-lt"/>
                      </a:endParaRPr>
                    </a:p>
                  </a:txBody>
                  <a:tcPr marL="91459" marR="91459" marT="45692" marB="4569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07694" y="3789007"/>
            <a:ext cx="376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+mn-lt"/>
              </a:rPr>
              <a:t>*   Normal filament yarn with higher interlace (100ea/m) 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+mn-lt"/>
              </a:rPr>
              <a:t>     can be used by conventional or double covering</a:t>
            </a:r>
            <a:endParaRPr lang="ko-KR" altLang="en-US" sz="12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97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그림 91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4" t="36481" r="25602" b="38728"/>
          <a:stretch/>
        </p:blipFill>
        <p:spPr>
          <a:xfrm>
            <a:off x="516835" y="4001231"/>
            <a:ext cx="2073965" cy="741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74015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273675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Picture 3" descr="C:\Users\Administrator\Desktop\2016\홍보\기타\C型 단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597" y="4238459"/>
            <a:ext cx="2178355" cy="158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6"/>
          <p:cNvSpPr>
            <a:spLocks noChangeArrowheads="1"/>
          </p:cNvSpPr>
          <p:nvPr/>
        </p:nvSpPr>
        <p:spPr bwMode="auto">
          <a:xfrm>
            <a:off x="6490238" y="5978126"/>
            <a:ext cx="1503040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rgbClr val="F4910C"/>
              </a:buClr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Calibri" pitchFamily="34" charset="0"/>
                <a:ea typeface="맑은 고딕" pitchFamily="50" charset="-127"/>
              </a:rPr>
              <a:t>&lt;Cross section&gt;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6892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92D05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Light &amp; Soft </a:t>
            </a:r>
            <a:r>
              <a:rPr lang="en-US" altLang="ko-KR" sz="3600" b="1" dirty="0">
                <a:solidFill>
                  <a:schemeClr val="tx2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Denim</a:t>
            </a:r>
            <a:endParaRPr lang="ko-KR" altLang="en-US" sz="3600" b="1">
              <a:solidFill>
                <a:schemeClr val="tx2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0" y="759327"/>
            <a:ext cx="9144000" cy="0"/>
          </a:xfrm>
          <a:prstGeom prst="line">
            <a:avLst/>
          </a:prstGeom>
          <a:ln w="38100">
            <a:solidFill>
              <a:srgbClr val="1B3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520" y="2011448"/>
            <a:ext cx="5129817" cy="20005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ko-KR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Ultra Quick Wicking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shaped hollow core cross section gives Quick absorption &amp; Fast drying and light weight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ko-K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Feel softness with high-multi filaments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1598047"/>
            <a:ext cx="512981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srgbClr val="FFFF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Value</a:t>
            </a:r>
            <a:endParaRPr lang="ko-KR" altLang="en-US" sz="1800" b="1">
              <a:solidFill>
                <a:srgbClr val="FFFFFF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38302"/>
            <a:ext cx="98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“Light weight with freshness &amp; softness”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345" y="1556614"/>
            <a:ext cx="3576826" cy="2135709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05" y="4383356"/>
            <a:ext cx="2034736" cy="218638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4" t="36481" r="25602" b="38728"/>
          <a:stretch/>
        </p:blipFill>
        <p:spPr>
          <a:xfrm>
            <a:off x="5868144" y="71263"/>
            <a:ext cx="1598839" cy="5720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직사각형 17"/>
          <p:cNvSpPr/>
          <p:nvPr/>
        </p:nvSpPr>
        <p:spPr>
          <a:xfrm>
            <a:off x="7462584" y="185372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x</a:t>
            </a: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7" descr="로고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290" y="92600"/>
            <a:ext cx="1035642" cy="550669"/>
          </a:xfrm>
          <a:prstGeom prst="rect">
            <a:avLst/>
          </a:prstGeom>
        </p:spPr>
      </p:pic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42854"/>
              </p:ext>
            </p:extLst>
          </p:nvPr>
        </p:nvGraphicFramePr>
        <p:xfrm>
          <a:off x="120371" y="4779860"/>
          <a:ext cx="3619779" cy="1789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1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ITEM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DEN/FILA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ACY </a:t>
                      </a:r>
                      <a:r>
                        <a:rPr lang="en-US" altLang="ko-KR" sz="1200" b="1" dirty="0"/>
                        <a:t>Availability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INTERLACE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1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DTY</a:t>
                      </a:r>
                      <a:endParaRPr lang="ko-KR" altLang="en-US" sz="1200" b="1" i="0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+mn-ea"/>
                          <a:cs typeface="+mn-cs"/>
                        </a:rPr>
                        <a:t>65/144</a:t>
                      </a:r>
                    </a:p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+mn-ea"/>
                          <a:cs typeface="+mn-cs"/>
                        </a:rPr>
                        <a:t>130/144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en-US" altLang="ko-KR" sz="1200" b="1" baseline="0" dirty="0">
                          <a:latin typeface="+mn-lt"/>
                          <a:ea typeface="+mn-ea"/>
                          <a:cs typeface="+mn-cs"/>
                        </a:rPr>
                        <a:t> Entangled</a:t>
                      </a:r>
                    </a:p>
                    <a:p>
                      <a:pPr algn="ctr" latinLnBrk="1"/>
                      <a:r>
                        <a:rPr lang="en-US" altLang="ko-KR" sz="1200" b="1" baseline="0" dirty="0">
                          <a:latin typeface="+mn-lt"/>
                        </a:rPr>
                        <a:t>(30ea/meter)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59" marR="91459" marT="45692" marB="456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93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+mn-lt"/>
                          <a:ea typeface="+mn-ea"/>
                          <a:cs typeface="+mn-cs"/>
                        </a:rPr>
                        <a:t>65/72,</a:t>
                      </a:r>
                      <a:endParaRPr lang="ko-KR" altLang="en-US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0" dirty="0">
                          <a:latin typeface="+mn-lt"/>
                          <a:ea typeface="굴림" pitchFamily="50" charset="-127"/>
                          <a:cs typeface="Arial" panose="020B0604020202020204" pitchFamily="34" charset="0"/>
                        </a:rPr>
                        <a:t>130/144</a:t>
                      </a:r>
                      <a:endParaRPr lang="ko-KR" altLang="en-US" sz="1200" b="0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1200" b="0" dirty="0">
                          <a:latin typeface="+mn-lt"/>
                          <a:ea typeface="+mn-ea"/>
                          <a:cs typeface="+mn-cs"/>
                        </a:rPr>
                        <a:t> X*</a:t>
                      </a:r>
                      <a:endParaRPr lang="en-US" altLang="ja-JP" sz="1200" b="1" dirty="0">
                        <a:latin typeface="+mn-lt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706" marB="457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100ea/meter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marL="91459" marR="91459" marT="45692" marB="456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426" y="6569740"/>
            <a:ext cx="6891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+mn-lt"/>
              </a:rPr>
              <a:t>* Normal filament yarn with higher interlace (100ea/m) can be used by conventional or double covering</a:t>
            </a:r>
            <a:endParaRPr lang="ko-KR" altLang="en-US" sz="12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59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A안표지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93464" y="5988246"/>
            <a:ext cx="2203524" cy="5631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48064" y="548680"/>
            <a:ext cx="352839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14380" y="6165304"/>
            <a:ext cx="1649056" cy="43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-14996" y="2636912"/>
            <a:ext cx="9144000" cy="11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defTabSz="4572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800" b="1" i="1" dirty="0">
                <a:solidFill>
                  <a:schemeClr val="tx2"/>
                </a:solidFill>
                <a:latin typeface="+mj-lt"/>
                <a:ea typeface="맑은 고딕"/>
              </a:rPr>
              <a:t> Thank you</a:t>
            </a:r>
            <a:endParaRPr lang="en-US" altLang="ko-KR" sz="4800" b="1" i="1" baseline="30000" dirty="0">
              <a:solidFill>
                <a:schemeClr val="tx2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3596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A안표ᄌ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9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50960" y="140800"/>
            <a:ext cx="2771464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ko-KR" sz="2400" b="1" dirty="0">
                <a:solidFill>
                  <a:srgbClr val="254061"/>
                </a:solidFill>
                <a:latin typeface="Calibri" pitchFamily="34" charset="0"/>
              </a:rPr>
              <a:t>Hyosung Corporation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81871" y="1555844"/>
            <a:ext cx="2538484" cy="2388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60936" y="1596788"/>
            <a:ext cx="4629802" cy="4678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20885" y="4531057"/>
            <a:ext cx="1625020" cy="1596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738382" y="3204089"/>
            <a:ext cx="1648781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ko-KR" b="1" spc="-150" dirty="0">
                <a:solidFill>
                  <a:srgbClr val="376092"/>
                </a:solidFill>
                <a:ea typeface="[Yoon] 윤고딕 120_OTF" pitchFamily="52" charset="-127"/>
              </a:rPr>
              <a:t>Sales Proportion by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ko-KR" b="1" spc="-150" dirty="0">
                <a:solidFill>
                  <a:srgbClr val="376092"/>
                </a:solidFill>
                <a:ea typeface="[Yoon] 윤고딕 120_OTF" pitchFamily="52" charset="-127"/>
              </a:rPr>
              <a:t>Business Unit (%)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99049" y="2299732"/>
            <a:ext cx="2643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en-US" altLang="ko-KR" sz="2400" b="1" dirty="0">
                <a:solidFill>
                  <a:srgbClr val="E46C0A"/>
                </a:solidFill>
                <a:latin typeface="Calibri" pitchFamily="34" charset="0"/>
                <a:ea typeface="[Yoon] 윤고딕 120_OTF" pitchFamily="52" charset="-127"/>
              </a:rPr>
              <a:t>USD 2.4 Billion(‘18)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58397" y="3902018"/>
            <a:ext cx="302217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en-US" altLang="ko-KR" sz="2300" b="1" dirty="0">
                <a:solidFill>
                  <a:srgbClr val="E46C0A"/>
                </a:solidFill>
                <a:latin typeface="Calibri" pitchFamily="34" charset="0"/>
                <a:ea typeface="[Yoon] 윤고딕 120_OTF" pitchFamily="52" charset="-127"/>
              </a:rPr>
              <a:t>More than 65 locations</a:t>
            </a:r>
          </a:p>
          <a:p>
            <a:pPr eaLnBrk="1" hangingPunct="1"/>
            <a:r>
              <a:rPr kumimoji="0" lang="en-US" altLang="ko-KR" sz="2300" b="1" dirty="0">
                <a:solidFill>
                  <a:srgbClr val="E46C0A"/>
                </a:solidFill>
                <a:latin typeface="Calibri" pitchFamily="34" charset="0"/>
                <a:ea typeface="[Yoon] 윤고딕 120_OTF" pitchFamily="52" charset="-127"/>
              </a:rPr>
              <a:t>25,000 employees</a:t>
            </a:r>
          </a:p>
          <a:p>
            <a:pPr eaLnBrk="1" hangingPunct="1"/>
            <a:r>
              <a:rPr kumimoji="0" lang="en-US" altLang="ko-KR" sz="2300" b="1" dirty="0">
                <a:solidFill>
                  <a:srgbClr val="E46C0A"/>
                </a:solidFill>
                <a:latin typeface="Calibri" pitchFamily="34" charset="0"/>
                <a:ea typeface="[Yoon] 윤고딕 120_OTF" pitchFamily="52" charset="-127"/>
              </a:rPr>
              <a:t>Worldwide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7341904" y="6642556"/>
            <a:ext cx="1802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rgbClr val="6A5243"/>
                </a:solidFill>
              </a:rPr>
              <a:t>Copyright © 2017 by creora®, Hyosung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05814" y="1892533"/>
            <a:ext cx="3138725" cy="1186140"/>
          </a:xfrm>
          <a:prstGeom prst="roundRect">
            <a:avLst>
              <a:gd name="adj" fmla="val 4767"/>
            </a:avLst>
          </a:prstGeom>
          <a:noFill/>
          <a:ln w="190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05814" y="3665528"/>
            <a:ext cx="3138725" cy="1465765"/>
          </a:xfrm>
          <a:prstGeom prst="roundRect">
            <a:avLst>
              <a:gd name="adj" fmla="val 4767"/>
            </a:avLst>
          </a:prstGeom>
          <a:noFill/>
          <a:ln w="190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30862" y="1668079"/>
            <a:ext cx="2127703" cy="4305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</a:rPr>
              <a:t>Total Sales </a:t>
            </a:r>
            <a:r>
              <a:rPr lang="en-US" altLang="ko-KR" b="1" dirty="0">
                <a:solidFill>
                  <a:prstClr val="white"/>
                </a:solidFill>
              </a:rPr>
              <a:t>(Textile)</a:t>
            </a:r>
            <a:endParaRPr lang="ko-KR" altLang="en-US" b="1" dirty="0">
              <a:solidFill>
                <a:prstClr val="white"/>
              </a:solidFill>
            </a:endParaRPr>
          </a:p>
        </p:txBody>
      </p:sp>
      <p:graphicFrame>
        <p:nvGraphicFramePr>
          <p:cNvPr id="25" name="차트 24"/>
          <p:cNvGraphicFramePr>
            <a:graphicFrameLocks/>
          </p:cNvGraphicFramePr>
          <p:nvPr/>
        </p:nvGraphicFramePr>
        <p:xfrm>
          <a:off x="3727406" y="1236969"/>
          <a:ext cx="5586413" cy="503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모서리가 둥근 직사각형 23"/>
          <p:cNvSpPr/>
          <p:nvPr/>
        </p:nvSpPr>
        <p:spPr>
          <a:xfrm>
            <a:off x="235282" y="3448076"/>
            <a:ext cx="2127703" cy="4305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</a:rPr>
              <a:t>Global Hyosung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503309" y="3376315"/>
            <a:ext cx="17321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Industrial Material </a:t>
            </a:r>
          </a:p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588899" y="1784404"/>
            <a:ext cx="17321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Textile </a:t>
            </a:r>
          </a:p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17%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093888" y="1871825"/>
            <a:ext cx="21719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Trading &amp; Others</a:t>
            </a:r>
          </a:p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25%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598858" y="3834518"/>
            <a:ext cx="20355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Construction</a:t>
            </a:r>
          </a:p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9%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188620" y="5003619"/>
            <a:ext cx="26996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&amp; Industrial system</a:t>
            </a:r>
          </a:p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18%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728039" y="5175145"/>
            <a:ext cx="17321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Chemicals </a:t>
            </a:r>
          </a:p>
          <a:p>
            <a:pPr algn="ctr"/>
            <a:r>
              <a:rPr lang="en-US" altLang="ko-K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12%</a:t>
            </a:r>
          </a:p>
        </p:txBody>
      </p:sp>
      <p:sp>
        <p:nvSpPr>
          <p:cNvPr id="3" name="타원 2"/>
          <p:cNvSpPr/>
          <p:nvPr/>
        </p:nvSpPr>
        <p:spPr>
          <a:xfrm>
            <a:off x="6235002" y="1173212"/>
            <a:ext cx="2160240" cy="2025937"/>
          </a:xfrm>
          <a:prstGeom prst="ellipse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A안표지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70038" y="1692275"/>
            <a:ext cx="1431925" cy="2170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856038" y="1580630"/>
            <a:ext cx="4946650" cy="44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4" name="사다리꼴 13"/>
          <p:cNvSpPr/>
          <p:nvPr/>
        </p:nvSpPr>
        <p:spPr>
          <a:xfrm>
            <a:off x="34925" y="2055813"/>
            <a:ext cx="9010650" cy="4133850"/>
          </a:xfrm>
          <a:prstGeom prst="trapezoid">
            <a:avLst>
              <a:gd name="adj" fmla="val 81301"/>
            </a:avLst>
          </a:prstGeom>
          <a:gradFill>
            <a:gsLst>
              <a:gs pos="0">
                <a:schemeClr val="bg1">
                  <a:alpha val="22000"/>
                </a:schemeClr>
              </a:gs>
              <a:gs pos="68000">
                <a:srgbClr val="CCFFFF">
                  <a:alpha val="57000"/>
                  <a:lumMod val="78000"/>
                  <a:lumOff val="22000"/>
                </a:srgbClr>
              </a:gs>
              <a:gs pos="100000">
                <a:srgbClr val="99CCFF">
                  <a:alpha val="6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oval" w="med" len="med"/>
            <a:tailEnd type="oval" w="med" len="med"/>
          </a:ln>
          <a:effectLst/>
        </p:spPr>
        <p:txBody>
          <a:bodyPr lIns="87263" tIns="43632" rIns="87263" bIns="43632"/>
          <a:lstStyle/>
          <a:p>
            <a:pPr defTabSz="434538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700" dirty="0">
              <a:solidFill>
                <a:prstClr val="black"/>
              </a:solidFill>
              <a:latin typeface="맑은 고딕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39484" y="801158"/>
            <a:ext cx="84804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i="1" dirty="0">
                <a:solidFill>
                  <a:schemeClr val="tx1"/>
                </a:solidFill>
                <a:latin typeface="+mn-lt"/>
                <a:ea typeface="+mj-ea"/>
              </a:rPr>
              <a:t>Hyosung divided into a holding company and four business companies to make more focused and strategic decisions in each industry. </a:t>
            </a:r>
          </a:p>
        </p:txBody>
      </p:sp>
      <p:sp>
        <p:nvSpPr>
          <p:cNvPr id="4133" name="Text Box 9"/>
          <p:cNvSpPr txBox="1">
            <a:spLocks noChangeArrowheads="1"/>
          </p:cNvSpPr>
          <p:nvPr/>
        </p:nvSpPr>
        <p:spPr bwMode="auto">
          <a:xfrm>
            <a:off x="150960" y="140800"/>
            <a:ext cx="3152530" cy="3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1" dirty="0">
                <a:solidFill>
                  <a:srgbClr val="254061"/>
                </a:solidFill>
                <a:latin typeface="Calibri" pitchFamily="34" charset="0"/>
              </a:rPr>
              <a:t>Group Business Portfolio</a:t>
            </a:r>
          </a:p>
        </p:txBody>
      </p:sp>
      <p:grpSp>
        <p:nvGrpSpPr>
          <p:cNvPr id="80" name="그룹 79"/>
          <p:cNvGrpSpPr/>
          <p:nvPr/>
        </p:nvGrpSpPr>
        <p:grpSpPr>
          <a:xfrm>
            <a:off x="69850" y="1398588"/>
            <a:ext cx="9010650" cy="5204220"/>
            <a:chOff x="1472661" y="644046"/>
            <a:chExt cx="9010650" cy="5204220"/>
          </a:xfrm>
        </p:grpSpPr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54C5D40E-B308-454F-BFB4-192DAD39EEB9}"/>
                </a:ext>
              </a:extLst>
            </p:cNvPr>
            <p:cNvSpPr/>
            <p:nvPr/>
          </p:nvSpPr>
          <p:spPr>
            <a:xfrm>
              <a:off x="3007774" y="1024019"/>
              <a:ext cx="1431925" cy="21701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F1C11979-1D5E-424C-89F9-30F28C7DA1E7}"/>
                </a:ext>
              </a:extLst>
            </p:cNvPr>
            <p:cNvSpPr/>
            <p:nvPr/>
          </p:nvSpPr>
          <p:spPr>
            <a:xfrm>
              <a:off x="3160174" y="3346532"/>
              <a:ext cx="1431925" cy="21701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CF1A8910-7881-43CB-A9E9-F5E91D367795}"/>
                </a:ext>
              </a:extLst>
            </p:cNvPr>
            <p:cNvSpPr/>
            <p:nvPr/>
          </p:nvSpPr>
          <p:spPr>
            <a:xfrm>
              <a:off x="5293774" y="912374"/>
              <a:ext cx="4946650" cy="4471988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사다리꼴 83">
              <a:extLst>
                <a:ext uri="{FF2B5EF4-FFF2-40B4-BE49-F238E27FC236}">
                  <a16:creationId xmlns:a16="http://schemas.microsoft.com/office/drawing/2014/main" id="{4CC83F6C-5181-454C-8E84-3B1BF0700B3C}"/>
                </a:ext>
              </a:extLst>
            </p:cNvPr>
            <p:cNvSpPr/>
            <p:nvPr/>
          </p:nvSpPr>
          <p:spPr>
            <a:xfrm>
              <a:off x="1472661" y="1387557"/>
              <a:ext cx="9010650" cy="4133850"/>
            </a:xfrm>
            <a:prstGeom prst="trapezoid">
              <a:avLst>
                <a:gd name="adj" fmla="val 81301"/>
              </a:avLst>
            </a:prstGeom>
            <a:gradFill>
              <a:gsLst>
                <a:gs pos="0">
                  <a:sysClr val="window" lastClr="FFFFFF">
                    <a:alpha val="22000"/>
                  </a:sysClr>
                </a:gs>
                <a:gs pos="68000">
                  <a:srgbClr val="CCFFFF">
                    <a:alpha val="57000"/>
                    <a:lumMod val="78000"/>
                    <a:lumOff val="22000"/>
                  </a:srgbClr>
                </a:gs>
                <a:gs pos="100000">
                  <a:srgbClr val="99CCFF">
                    <a:alpha val="6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lIns="87263" tIns="43632" rIns="87263" bIns="43632"/>
            <a:lstStyle/>
            <a:p>
              <a:pPr marL="0" marR="0" lvl="0" indent="0" defTabSz="4345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pic>
          <p:nvPicPr>
            <p:cNvPr id="85" name="Picture 36" descr="중공업">
              <a:extLst>
                <a:ext uri="{FF2B5EF4-FFF2-40B4-BE49-F238E27FC236}">
                  <a16:creationId xmlns:a16="http://schemas.microsoft.com/office/drawing/2014/main" id="{7FA5F54F-6850-435B-B72D-B649F9E61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607" y="2763553"/>
              <a:ext cx="997864" cy="96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43">
              <a:extLst>
                <a:ext uri="{FF2B5EF4-FFF2-40B4-BE49-F238E27FC236}">
                  <a16:creationId xmlns:a16="http://schemas.microsoft.com/office/drawing/2014/main" id="{6C8D6AB3-8FC7-4E28-B5D4-E1EB3A48B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9474" y="2249957"/>
              <a:ext cx="1611312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3" tIns="43632" rIns="87263" bIns="43632">
              <a:spAutoFit/>
            </a:bodyPr>
            <a:lstStyle/>
            <a:p>
              <a:pPr algn="ctr" defTabSz="431800">
                <a:lnSpc>
                  <a:spcPts val="1300"/>
                </a:lnSpc>
              </a:pPr>
              <a:r>
                <a:rPr lang="ko-KR" altLang="ko-KR" sz="1200" b="1">
                  <a:solidFill>
                    <a:srgbClr val="4770A2"/>
                  </a:solidFill>
                  <a:cs typeface="Arial" charset="0"/>
                </a:rPr>
                <a:t>Power &amp;</a:t>
              </a:r>
              <a:r>
                <a:rPr lang="ko-KR" altLang="en-US" sz="1200" b="1">
                  <a:solidFill>
                    <a:srgbClr val="4770A2"/>
                  </a:solidFill>
                  <a:cs typeface="Arial" charset="0"/>
                </a:rPr>
                <a:t> </a:t>
              </a:r>
              <a:r>
                <a:rPr lang="ko-KR" altLang="ko-KR" sz="1200" b="1">
                  <a:solidFill>
                    <a:srgbClr val="4770A2"/>
                  </a:solidFill>
                  <a:cs typeface="Arial" charset="0"/>
                </a:rPr>
                <a:t>Industrial </a:t>
              </a:r>
              <a:br>
                <a:rPr lang="ko-KR" altLang="ko-KR" sz="1200" b="1">
                  <a:solidFill>
                    <a:srgbClr val="4770A2"/>
                  </a:solidFill>
                  <a:cs typeface="Arial" charset="0"/>
                </a:rPr>
              </a:br>
              <a:r>
                <a:rPr lang="ko-KR" altLang="ko-KR" sz="1200" b="1">
                  <a:solidFill>
                    <a:srgbClr val="4770A2"/>
                  </a:solidFill>
                  <a:cs typeface="Arial" charset="0"/>
                </a:rPr>
                <a:t>Systems</a:t>
              </a:r>
              <a:r>
                <a:rPr lang="ko-KR" altLang="en-US" sz="1200" b="1">
                  <a:solidFill>
                    <a:srgbClr val="4770A2"/>
                  </a:solidFill>
                  <a:cs typeface="Arial" charset="0"/>
                </a:rPr>
                <a:t> </a:t>
              </a:r>
              <a:r>
                <a:rPr lang="en-US" altLang="ko-KR" sz="1200" b="1">
                  <a:solidFill>
                    <a:srgbClr val="4770A2"/>
                  </a:solidFill>
                  <a:cs typeface="Arial" charset="0"/>
                </a:rPr>
                <a:t>PG</a:t>
              </a:r>
            </a:p>
          </p:txBody>
        </p:sp>
        <p:pic>
          <p:nvPicPr>
            <p:cNvPr id="87" name="Picture 37" descr="산업자재">
              <a:extLst>
                <a:ext uri="{FF2B5EF4-FFF2-40B4-BE49-F238E27FC236}">
                  <a16:creationId xmlns:a16="http://schemas.microsoft.com/office/drawing/2014/main" id="{5CCDA046-69FB-459D-90BF-BFBB66A33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351" y="2757954"/>
              <a:ext cx="1006699" cy="959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Rectangle 44">
              <a:extLst>
                <a:ext uri="{FF2B5EF4-FFF2-40B4-BE49-F238E27FC236}">
                  <a16:creationId xmlns:a16="http://schemas.microsoft.com/office/drawing/2014/main" id="{E9B9944C-2ADF-4834-ACC6-9D55DC944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024" y="2249957"/>
              <a:ext cx="1111250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3" tIns="43632" rIns="87263" bIns="43632">
              <a:spAutoFit/>
            </a:bodyPr>
            <a:lstStyle/>
            <a:p>
              <a:pPr algn="ctr" defTabSz="431800">
                <a:lnSpc>
                  <a:spcPts val="1300"/>
                </a:lnSpc>
                <a:spcBef>
                  <a:spcPct val="20000"/>
                </a:spcBef>
              </a:pPr>
              <a:r>
                <a:rPr lang="ko-KR" altLang="ko-KR" sz="1200" b="1">
                  <a:solidFill>
                    <a:srgbClr val="EB7817"/>
                  </a:solidFill>
                  <a:cs typeface="Arial" charset="0"/>
                </a:rPr>
                <a:t>Industrial </a:t>
              </a:r>
            </a:p>
            <a:p>
              <a:pPr algn="ctr" defTabSz="431800">
                <a:lnSpc>
                  <a:spcPts val="1300"/>
                </a:lnSpc>
                <a:spcBef>
                  <a:spcPct val="20000"/>
                </a:spcBef>
              </a:pPr>
              <a:r>
                <a:rPr lang="ko-KR" altLang="ko-KR" sz="1200" b="1" dirty="0">
                  <a:solidFill>
                    <a:srgbClr val="EB7817"/>
                  </a:solidFill>
                  <a:cs typeface="Arial" charset="0"/>
                </a:rPr>
                <a:t>Materials</a:t>
              </a:r>
              <a:r>
                <a:rPr lang="ko-KR" altLang="en-US" sz="1200" b="1" dirty="0">
                  <a:solidFill>
                    <a:srgbClr val="EB7817"/>
                  </a:solidFill>
                  <a:cs typeface="Arial" charset="0"/>
                </a:rPr>
                <a:t> </a:t>
              </a:r>
              <a:r>
                <a:rPr lang="en-US" altLang="ko-KR" sz="1200" b="1" dirty="0">
                  <a:solidFill>
                    <a:srgbClr val="EB7817"/>
                  </a:solidFill>
                  <a:cs typeface="Arial" charset="0"/>
                </a:rPr>
                <a:t>PG</a:t>
              </a:r>
            </a:p>
          </p:txBody>
        </p:sp>
        <p:pic>
          <p:nvPicPr>
            <p:cNvPr id="89" name="Picture 38" descr="섬유">
              <a:extLst>
                <a:ext uri="{FF2B5EF4-FFF2-40B4-BE49-F238E27FC236}">
                  <a16:creationId xmlns:a16="http://schemas.microsoft.com/office/drawing/2014/main" id="{3309D8E2-7736-429F-A411-A18C5DE0F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295" y="2758234"/>
              <a:ext cx="979859" cy="960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45">
              <a:extLst>
                <a:ext uri="{FF2B5EF4-FFF2-40B4-BE49-F238E27FC236}">
                  <a16:creationId xmlns:a16="http://schemas.microsoft.com/office/drawing/2014/main" id="{BE5A41E2-3649-4ECE-B3EE-6E1029ED3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749" y="2249957"/>
              <a:ext cx="906462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3" tIns="43632" rIns="87263" bIns="43632">
              <a:spAutoFit/>
            </a:bodyPr>
            <a:lstStyle/>
            <a:p>
              <a:pPr algn="ctr" defTabSz="431800">
                <a:lnSpc>
                  <a:spcPts val="1300"/>
                </a:lnSpc>
              </a:pPr>
              <a:r>
                <a:rPr lang="ko-KR" altLang="ko-KR" sz="1200" b="1" dirty="0">
                  <a:solidFill>
                    <a:srgbClr val="93004D"/>
                  </a:solidFill>
                  <a:cs typeface="Arial" charset="0"/>
                </a:rPr>
                <a:t>Textile</a:t>
              </a:r>
              <a:r>
                <a:rPr lang="ko-KR" altLang="en-US" sz="1200" b="1" dirty="0">
                  <a:solidFill>
                    <a:srgbClr val="93004D"/>
                  </a:solidFill>
                  <a:cs typeface="Arial" charset="0"/>
                </a:rPr>
                <a:t> </a:t>
              </a:r>
              <a:r>
                <a:rPr lang="en-US" altLang="ko-KR" sz="1200" b="1" dirty="0">
                  <a:solidFill>
                    <a:srgbClr val="93004D"/>
                  </a:solidFill>
                  <a:cs typeface="Arial" charset="0"/>
                </a:rPr>
                <a:t>PG</a:t>
              </a:r>
            </a:p>
          </p:txBody>
        </p:sp>
        <p:pic>
          <p:nvPicPr>
            <p:cNvPr id="91" name="Picture 42" descr="화학">
              <a:extLst>
                <a:ext uri="{FF2B5EF4-FFF2-40B4-BE49-F238E27FC236}">
                  <a16:creationId xmlns:a16="http://schemas.microsoft.com/office/drawing/2014/main" id="{D0C684A6-2DA6-4446-A2CD-CD4EFFE89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247" y="2757954"/>
              <a:ext cx="972163" cy="959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46">
              <a:extLst>
                <a:ext uri="{FF2B5EF4-FFF2-40B4-BE49-F238E27FC236}">
                  <a16:creationId xmlns:a16="http://schemas.microsoft.com/office/drawing/2014/main" id="{C2F70CCC-6F92-4FCC-B8D5-08F6F16B3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149" y="2249957"/>
              <a:ext cx="1168400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3" tIns="43632" rIns="87263" bIns="43632">
              <a:spAutoFit/>
            </a:bodyPr>
            <a:lstStyle/>
            <a:p>
              <a:pPr algn="ctr" defTabSz="431800">
                <a:lnSpc>
                  <a:spcPts val="1300"/>
                </a:lnSpc>
                <a:spcBef>
                  <a:spcPct val="20000"/>
                </a:spcBef>
              </a:pPr>
              <a:r>
                <a:rPr lang="ko-KR" altLang="ko-KR" sz="1200" b="1">
                  <a:solidFill>
                    <a:srgbClr val="409621"/>
                  </a:solidFill>
                  <a:cs typeface="Arial" charset="0"/>
                </a:rPr>
                <a:t>Chemicals</a:t>
              </a:r>
              <a:r>
                <a:rPr lang="ko-KR" altLang="en-US" sz="1200" b="1">
                  <a:solidFill>
                    <a:srgbClr val="409621"/>
                  </a:solidFill>
                  <a:cs typeface="Arial" charset="0"/>
                </a:rPr>
                <a:t> </a:t>
              </a:r>
              <a:r>
                <a:rPr lang="en-US" altLang="ko-KR" sz="1200" b="1">
                  <a:solidFill>
                    <a:srgbClr val="409621"/>
                  </a:solidFill>
                  <a:cs typeface="Arial" charset="0"/>
                </a:rPr>
                <a:t>PG</a:t>
              </a:r>
            </a:p>
          </p:txBody>
        </p:sp>
        <p:pic>
          <p:nvPicPr>
            <p:cNvPr id="93" name="Picture 40" descr="무역">
              <a:extLst>
                <a:ext uri="{FF2B5EF4-FFF2-40B4-BE49-F238E27FC236}">
                  <a16:creationId xmlns:a16="http://schemas.microsoft.com/office/drawing/2014/main" id="{0BA8D96C-734E-4706-BACD-823B3433E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060" y="2757954"/>
              <a:ext cx="1016864" cy="959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8ECD41DF-3DDC-497B-BC81-C7B01A1E0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261" y="2249957"/>
              <a:ext cx="985838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3" tIns="43632" rIns="87263" bIns="43632">
              <a:spAutoFit/>
            </a:bodyPr>
            <a:lstStyle/>
            <a:p>
              <a:pPr algn="ctr" defTabSz="431800">
                <a:lnSpc>
                  <a:spcPts val="1300"/>
                </a:lnSpc>
              </a:pPr>
              <a:r>
                <a:rPr lang="ko-KR" altLang="ko-KR" sz="1200" b="1" dirty="0">
                  <a:solidFill>
                    <a:srgbClr val="845886"/>
                  </a:solidFill>
                  <a:cs typeface="Arial" charset="0"/>
                </a:rPr>
                <a:t>Trading</a:t>
              </a:r>
              <a:r>
                <a:rPr lang="ko-KR" altLang="en-US" sz="1200" b="1" dirty="0">
                  <a:solidFill>
                    <a:srgbClr val="845886"/>
                  </a:solidFill>
                  <a:cs typeface="Arial" charset="0"/>
                </a:rPr>
                <a:t> </a:t>
              </a:r>
              <a:r>
                <a:rPr lang="en-US" altLang="ko-KR" sz="1200" b="1" dirty="0">
                  <a:solidFill>
                    <a:srgbClr val="845886"/>
                  </a:solidFill>
                  <a:cs typeface="Arial" charset="0"/>
                </a:rPr>
                <a:t>PG</a:t>
              </a:r>
            </a:p>
          </p:txBody>
        </p:sp>
        <p:pic>
          <p:nvPicPr>
            <p:cNvPr id="95" name="Picture 39" descr="건설">
              <a:extLst>
                <a:ext uri="{FF2B5EF4-FFF2-40B4-BE49-F238E27FC236}">
                  <a16:creationId xmlns:a16="http://schemas.microsoft.com/office/drawing/2014/main" id="{6EEC62D2-800B-4058-9FAE-4FA2A8E34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7668" y="2759262"/>
              <a:ext cx="1007968" cy="958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ctangle 48">
              <a:extLst>
                <a:ext uri="{FF2B5EF4-FFF2-40B4-BE49-F238E27FC236}">
                  <a16:creationId xmlns:a16="http://schemas.microsoft.com/office/drawing/2014/main" id="{2D93B014-3D51-493A-92A7-DCED76FF5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286" y="2249957"/>
              <a:ext cx="1109663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3" tIns="43632" rIns="87263" bIns="43632">
              <a:spAutoFit/>
            </a:bodyPr>
            <a:lstStyle/>
            <a:p>
              <a:pPr algn="ctr" defTabSz="431800">
                <a:lnSpc>
                  <a:spcPts val="1300"/>
                </a:lnSpc>
                <a:spcBef>
                  <a:spcPct val="20000"/>
                </a:spcBef>
              </a:pPr>
              <a:r>
                <a:rPr lang="ko-KR" altLang="ko-KR" sz="1200" b="1">
                  <a:solidFill>
                    <a:srgbClr val="AA104A"/>
                  </a:solidFill>
                  <a:cs typeface="Arial" charset="0"/>
                </a:rPr>
                <a:t>Construction</a:t>
              </a:r>
            </a:p>
            <a:p>
              <a:pPr algn="ctr" defTabSz="431800">
                <a:lnSpc>
                  <a:spcPts val="1300"/>
                </a:lnSpc>
                <a:spcBef>
                  <a:spcPct val="20000"/>
                </a:spcBef>
              </a:pPr>
              <a:r>
                <a:rPr lang="en-US" altLang="ko-KR" sz="1200" b="1">
                  <a:solidFill>
                    <a:srgbClr val="AA104A"/>
                  </a:solidFill>
                  <a:cs typeface="Arial" charset="0"/>
                </a:rPr>
                <a:t>PG</a:t>
              </a:r>
            </a:p>
          </p:txBody>
        </p:sp>
        <p:pic>
          <p:nvPicPr>
            <p:cNvPr id="97" name="Picture 41" descr="정보통신">
              <a:extLst>
                <a:ext uri="{FF2B5EF4-FFF2-40B4-BE49-F238E27FC236}">
                  <a16:creationId xmlns:a16="http://schemas.microsoft.com/office/drawing/2014/main" id="{40AEDCC3-8EB0-49FF-810C-ABA14DE73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833" y="2759262"/>
              <a:ext cx="1008030" cy="958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ctangle 49">
              <a:extLst>
                <a:ext uri="{FF2B5EF4-FFF2-40B4-BE49-F238E27FC236}">
                  <a16:creationId xmlns:a16="http://schemas.microsoft.com/office/drawing/2014/main" id="{D72EA099-8E9E-4A9F-B111-5AF6A8281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9799" y="2249957"/>
              <a:ext cx="1589087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63" tIns="43632" rIns="87263" bIns="43632">
              <a:spAutoFit/>
            </a:bodyPr>
            <a:lstStyle/>
            <a:p>
              <a:pPr algn="ctr" defTabSz="431800">
                <a:lnSpc>
                  <a:spcPts val="1300"/>
                </a:lnSpc>
                <a:spcBef>
                  <a:spcPct val="20000"/>
                </a:spcBef>
              </a:pPr>
              <a:r>
                <a:rPr lang="ko-KR" altLang="ko-KR" sz="1200" b="1">
                  <a:solidFill>
                    <a:srgbClr val="006A7F"/>
                  </a:solidFill>
                  <a:cs typeface="Arial" charset="0"/>
                </a:rPr>
                <a:t>Information</a:t>
              </a:r>
              <a:r>
                <a:rPr lang="ko-KR" altLang="en-US" sz="1200" b="1">
                  <a:solidFill>
                    <a:srgbClr val="006A7F"/>
                  </a:solidFill>
                  <a:cs typeface="Arial" charset="0"/>
                </a:rPr>
                <a:t> </a:t>
              </a:r>
              <a:r>
                <a:rPr lang="ko-KR" altLang="ko-KR" sz="1200" b="1">
                  <a:solidFill>
                    <a:srgbClr val="006A7F"/>
                  </a:solidFill>
                  <a:cs typeface="Arial" charset="0"/>
                </a:rPr>
                <a:t>&amp;</a:t>
              </a:r>
              <a:br>
                <a:rPr lang="ko-KR" altLang="en-US" sz="1200" b="1">
                  <a:solidFill>
                    <a:srgbClr val="006A7F"/>
                  </a:solidFill>
                  <a:cs typeface="Arial" charset="0"/>
                </a:rPr>
              </a:br>
              <a:r>
                <a:rPr lang="ko-KR" altLang="ko-KR" sz="1200" b="1">
                  <a:solidFill>
                    <a:srgbClr val="006A7F"/>
                  </a:solidFill>
                  <a:cs typeface="Arial" charset="0"/>
                </a:rPr>
                <a:t>Communication</a:t>
              </a:r>
              <a:r>
                <a:rPr lang="ko-KR" altLang="en-US" sz="1200" b="1">
                  <a:solidFill>
                    <a:srgbClr val="006A7F"/>
                  </a:solidFill>
                  <a:cs typeface="Arial" charset="0"/>
                </a:rPr>
                <a:t> </a:t>
              </a:r>
              <a:r>
                <a:rPr lang="en-US" altLang="ko-KR" sz="1200" b="1">
                  <a:solidFill>
                    <a:srgbClr val="006A7F"/>
                  </a:solidFill>
                  <a:cs typeface="Arial" charset="0"/>
                </a:rPr>
                <a:t>PG</a:t>
              </a:r>
            </a:p>
          </p:txBody>
        </p:sp>
        <p:sp>
          <p:nvSpPr>
            <p:cNvPr id="99" name="Text Box 22">
              <a:extLst>
                <a:ext uri="{FF2B5EF4-FFF2-40B4-BE49-F238E27FC236}">
                  <a16:creationId xmlns:a16="http://schemas.microsoft.com/office/drawing/2014/main" id="{51A200C1-5F70-41B5-982C-C5897EE04B1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72674" y="3918032"/>
              <a:ext cx="1268412" cy="88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983" tIns="38983" rIns="38983" bIns="38983">
              <a:spAutoFit/>
            </a:bodyPr>
            <a:lstStyle>
              <a:lvl1pPr marL="90488" indent="-90488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Nylon·Polyester</a:t>
              </a: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Fiber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Spandex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Fabric·Dyeing</a:t>
              </a:r>
              <a:b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</a:b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PU</a:t>
              </a:r>
              <a:endParaRPr lang="ko-KR" altLang="en-US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100" name="Text Box 22">
              <a:extLst>
                <a:ext uri="{FF2B5EF4-FFF2-40B4-BE49-F238E27FC236}">
                  <a16:creationId xmlns:a16="http://schemas.microsoft.com/office/drawing/2014/main" id="{DF4B195C-ADDC-424A-8F90-EEE65800E3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34899" y="3918032"/>
              <a:ext cx="1370012" cy="118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983" tIns="38983" rIns="38983" bIns="38983">
              <a:spAutoFit/>
            </a:bodyPr>
            <a:lstStyle>
              <a:lvl1pPr marL="90488" indent="-90488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PP/DH PU</a:t>
              </a:r>
              <a:endParaRPr lang="ko-KR" altLang="en-US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Film PU</a:t>
              </a:r>
              <a:endParaRPr lang="ko-KR" altLang="en-US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TPA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Neochem</a:t>
              </a: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PU</a:t>
              </a:r>
              <a:endParaRPr lang="ko-KR" altLang="en-US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Optical Film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POK Business Group</a:t>
              </a:r>
              <a:endParaRPr lang="ko-KR" altLang="en-US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101" name="Text Box 22">
              <a:extLst>
                <a:ext uri="{FF2B5EF4-FFF2-40B4-BE49-F238E27FC236}">
                  <a16:creationId xmlns:a16="http://schemas.microsoft.com/office/drawing/2014/main" id="{7D12F67F-DB24-4BB5-890A-08EB33D67A6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55686" y="3918032"/>
              <a:ext cx="1374775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983" tIns="38983" rIns="38983" bIns="38983">
              <a:spAutoFit/>
            </a:bodyPr>
            <a:lstStyle>
              <a:lvl1pPr marL="90488" indent="-90488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Power Systems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Industrial </a:t>
              </a:r>
              <a:b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</a:b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Machinery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HYOSUNG GOODSPRINGS PU</a:t>
              </a:r>
              <a:endParaRPr lang="ko-KR" altLang="en-US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Wind Energy Business Division</a:t>
              </a:r>
              <a:endParaRPr lang="ko-KR" altLang="en-US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102" name="Text Box 22">
              <a:extLst>
                <a:ext uri="{FF2B5EF4-FFF2-40B4-BE49-F238E27FC236}">
                  <a16:creationId xmlns:a16="http://schemas.microsoft.com/office/drawing/2014/main" id="{A29CC883-AEE7-4976-AAB5-0C0CB8AC736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66961" y="3918032"/>
              <a:ext cx="1371600" cy="88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983" tIns="38983" rIns="38983" bIns="38983">
              <a:spAutoFit/>
            </a:bodyPr>
            <a:lstStyle>
              <a:lvl1pPr marL="90488" indent="-90488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Construction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Hyosung</a:t>
              </a:r>
              <a:b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</a:b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Engineering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Chinhung</a:t>
              </a: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    International</a:t>
              </a:r>
              <a:endParaRPr lang="ko-KR" altLang="en-US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103" name="Text Box 22">
              <a:extLst>
                <a:ext uri="{FF2B5EF4-FFF2-40B4-BE49-F238E27FC236}">
                  <a16:creationId xmlns:a16="http://schemas.microsoft.com/office/drawing/2014/main" id="{62ACA991-AFAB-4538-907C-2C0C314ED3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351157" y="3918032"/>
              <a:ext cx="1129529" cy="154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983" tIns="38983" rIns="38983" bIns="38983">
              <a:spAutoFit/>
            </a:bodyPr>
            <a:lstStyle>
              <a:lvl1pPr marL="90488" indent="-90488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Steel &amp; Metal Products PU I, II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Chemical Products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Hyosung Trans-World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LED Business Division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endParaRPr lang="en-US" altLang="ko-KR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104" name="모서리가 둥근 직사각형 37">
              <a:extLst>
                <a:ext uri="{FF2B5EF4-FFF2-40B4-BE49-F238E27FC236}">
                  <a16:creationId xmlns:a16="http://schemas.microsoft.com/office/drawing/2014/main" id="{B10AEE0A-F857-4E8E-BF70-A1610A8B15D6}"/>
                </a:ext>
              </a:extLst>
            </p:cNvPr>
            <p:cNvSpPr/>
            <p:nvPr/>
          </p:nvSpPr>
          <p:spPr bwMode="auto">
            <a:xfrm>
              <a:off x="2663802" y="1733500"/>
              <a:ext cx="2193806" cy="292546"/>
            </a:xfrm>
            <a:prstGeom prst="roundRect">
              <a:avLst/>
            </a:prstGeom>
            <a:solidFill>
              <a:srgbClr val="3399FF"/>
            </a:solidFill>
            <a:ln w="25400" cap="flat" cmpd="sng" algn="ctr">
              <a:noFill/>
              <a:prstDash val="solid"/>
              <a:headEnd type="oval" w="med" len="med"/>
              <a:tailEnd type="oval" w="med" len="med"/>
            </a:ln>
            <a:effectLst/>
          </p:spPr>
          <p:txBody>
            <a:bodyPr lIns="87263" tIns="43632" rIns="87263" bIns="43632" anchor="ctr"/>
            <a:lstStyle/>
            <a:p>
              <a:pPr marL="0" marR="0" lvl="0" indent="0" algn="ctr" defTabSz="4345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Strategy Center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모서리가 둥근 직사각형 38">
              <a:extLst>
                <a:ext uri="{FF2B5EF4-FFF2-40B4-BE49-F238E27FC236}">
                  <a16:creationId xmlns:a16="http://schemas.microsoft.com/office/drawing/2014/main" id="{72E7340E-246C-4E24-A7EA-C1FBDF2CC9B9}"/>
                </a:ext>
              </a:extLst>
            </p:cNvPr>
            <p:cNvSpPr/>
            <p:nvPr/>
          </p:nvSpPr>
          <p:spPr bwMode="auto">
            <a:xfrm>
              <a:off x="4934427" y="1733500"/>
              <a:ext cx="2191171" cy="292546"/>
            </a:xfrm>
            <a:prstGeom prst="roundRect">
              <a:avLst/>
            </a:prstGeom>
            <a:solidFill>
              <a:srgbClr val="3399FF"/>
            </a:solidFill>
            <a:ln w="25400" cap="flat" cmpd="sng" algn="ctr">
              <a:noFill/>
              <a:prstDash val="solid"/>
              <a:headEnd type="oval" w="med" len="med"/>
              <a:tailEnd type="oval" w="med" len="med"/>
            </a:ln>
            <a:effectLst/>
          </p:spPr>
          <p:txBody>
            <a:bodyPr lIns="87263" tIns="43632" rIns="87263" bIns="43632" anchor="ctr"/>
            <a:lstStyle/>
            <a:p>
              <a:pPr marL="0" marR="0" lvl="0" indent="0" algn="ctr" defTabSz="4345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Finance Center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모서리가 둥근 직사각형 39">
              <a:extLst>
                <a:ext uri="{FF2B5EF4-FFF2-40B4-BE49-F238E27FC236}">
                  <a16:creationId xmlns:a16="http://schemas.microsoft.com/office/drawing/2014/main" id="{919DCCFC-B6FC-4636-A80B-0C3A37A80BA3}"/>
                </a:ext>
              </a:extLst>
            </p:cNvPr>
            <p:cNvSpPr/>
            <p:nvPr/>
          </p:nvSpPr>
          <p:spPr bwMode="auto">
            <a:xfrm>
              <a:off x="7202418" y="1733500"/>
              <a:ext cx="2191694" cy="292546"/>
            </a:xfrm>
            <a:prstGeom prst="roundRect">
              <a:avLst/>
            </a:prstGeom>
            <a:solidFill>
              <a:srgbClr val="3399FF"/>
            </a:solidFill>
            <a:ln w="25400" cap="flat" cmpd="sng" algn="ctr">
              <a:noFill/>
              <a:prstDash val="solid"/>
              <a:headEnd type="oval" w="med" len="med"/>
              <a:tailEnd type="oval" w="med" len="med"/>
            </a:ln>
            <a:effectLst/>
          </p:spPr>
          <p:txBody>
            <a:bodyPr lIns="87263" tIns="43632" rIns="87263" bIns="43632" anchor="ctr"/>
            <a:lstStyle/>
            <a:p>
              <a:pPr marL="0" marR="0" lvl="0" indent="0" algn="ctr" defTabSz="4345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Administration Center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Text Box 22">
              <a:extLst>
                <a:ext uri="{FF2B5EF4-FFF2-40B4-BE49-F238E27FC236}">
                  <a16:creationId xmlns:a16="http://schemas.microsoft.com/office/drawing/2014/main" id="{252390F1-1A26-4CA3-8A99-DDD092544B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56266" y="3959307"/>
              <a:ext cx="1624012" cy="1519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983" tIns="38983" rIns="38983" bIns="38983">
              <a:spAutoFit/>
            </a:bodyPr>
            <a:lstStyle>
              <a:lvl1pPr marL="90488" indent="-90488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eaLnBrk="1" hangingPunct="1"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Nautilus Hyosung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Hyosung Information </a:t>
              </a:r>
              <a:b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</a:b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Systems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Hyosung ITX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Galaxia</a:t>
              </a: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Electronics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Galaxia</a:t>
              </a: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Communications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Galaxia</a:t>
              </a:r>
              <a:r>
                <a:rPr lang="en-US" altLang="ko-KR" sz="9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Device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endParaRPr lang="en-US" altLang="ko-KR" sz="9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C94904CB-E421-492D-B610-2C49340B1AD0}"/>
                </a:ext>
              </a:extLst>
            </p:cNvPr>
            <p:cNvSpPr/>
            <p:nvPr/>
          </p:nvSpPr>
          <p:spPr>
            <a:xfrm>
              <a:off x="4614699" y="644046"/>
              <a:ext cx="2720226" cy="86155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9" name="모서리가 둥근 직사각형 4">
              <a:extLst>
                <a:ext uri="{FF2B5EF4-FFF2-40B4-BE49-F238E27FC236}">
                  <a16:creationId xmlns:a16="http://schemas.microsoft.com/office/drawing/2014/main" id="{5E54A43E-B1A1-43B5-B633-BF15AE5ADA60}"/>
                </a:ext>
              </a:extLst>
            </p:cNvPr>
            <p:cNvSpPr/>
            <p:nvPr/>
          </p:nvSpPr>
          <p:spPr>
            <a:xfrm>
              <a:off x="1572675" y="2156224"/>
              <a:ext cx="1091128" cy="3365183"/>
            </a:xfrm>
            <a:prstGeom prst="roundRect">
              <a:avLst>
                <a:gd name="adj" fmla="val 5959"/>
              </a:avLst>
            </a:prstGeom>
            <a:noFill/>
            <a:ln w="25400" cap="flat" cmpd="sng" algn="ctr">
              <a:solidFill>
                <a:srgbClr val="FF0000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0" name="Text Box 22">
              <a:extLst>
                <a:ext uri="{FF2B5EF4-FFF2-40B4-BE49-F238E27FC236}">
                  <a16:creationId xmlns:a16="http://schemas.microsoft.com/office/drawing/2014/main" id="{45EA0CEE-7D5E-450D-9835-080E50774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96624" y="3918032"/>
              <a:ext cx="1371600" cy="174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983" tIns="38983" rIns="38983" bIns="38983">
              <a:spAutoFit/>
            </a:bodyPr>
            <a:lstStyle>
              <a:lvl1pPr marL="90488" indent="-90488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defTabSz="8382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Tire &amp; Industrial   Reinforcements </a:t>
              </a:r>
              <a:br>
                <a:rPr lang="en-US" altLang="ko-KR" sz="9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</a:br>
              <a:r>
                <a:rPr lang="en-US" altLang="ko-KR" sz="9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Technical Yarn PU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Global Safety Textiles</a:t>
              </a:r>
              <a:endParaRPr lang="ko-KR" altLang="en-US" sz="9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Interior PU</a:t>
              </a:r>
              <a:endParaRPr lang="ko-KR" altLang="en-US" sz="9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Aramid Business Division</a:t>
              </a:r>
            </a:p>
            <a:p>
              <a:pPr>
                <a:spcBef>
                  <a:spcPct val="40000"/>
                </a:spcBef>
                <a:buFont typeface="Wingdings" pitchFamily="2" charset="2"/>
                <a:buChar char=""/>
              </a:pPr>
              <a:r>
                <a:rPr lang="en-US" altLang="ko-KR" sz="9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Carbon Business Division</a:t>
              </a:r>
              <a:endParaRPr lang="ko-KR" altLang="en-US" sz="9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111" name="모서리가 둥근 직사각형 40">
              <a:extLst>
                <a:ext uri="{FF2B5EF4-FFF2-40B4-BE49-F238E27FC236}">
                  <a16:creationId xmlns:a16="http://schemas.microsoft.com/office/drawing/2014/main" id="{E402F9BB-979F-4350-AA5B-F9E1A41DD0D3}"/>
                </a:ext>
              </a:extLst>
            </p:cNvPr>
            <p:cNvSpPr/>
            <p:nvPr/>
          </p:nvSpPr>
          <p:spPr>
            <a:xfrm>
              <a:off x="4689131" y="923653"/>
              <a:ext cx="2553662" cy="591196"/>
            </a:xfrm>
            <a:prstGeom prst="roundRect">
              <a:avLst>
                <a:gd name="adj" fmla="val 5959"/>
              </a:avLst>
            </a:prstGeom>
            <a:noFill/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모서리가 둥근 직사각형 4">
              <a:extLst>
                <a:ext uri="{FF2B5EF4-FFF2-40B4-BE49-F238E27FC236}">
                  <a16:creationId xmlns:a16="http://schemas.microsoft.com/office/drawing/2014/main" id="{368DBFC9-55E4-4414-9F85-4A6FDB80F8AA}"/>
                </a:ext>
              </a:extLst>
            </p:cNvPr>
            <p:cNvSpPr/>
            <p:nvPr/>
          </p:nvSpPr>
          <p:spPr>
            <a:xfrm>
              <a:off x="9341126" y="2195965"/>
              <a:ext cx="1098132" cy="3320680"/>
            </a:xfrm>
            <a:prstGeom prst="roundRect">
              <a:avLst>
                <a:gd name="adj" fmla="val 5959"/>
              </a:avLst>
            </a:prstGeom>
            <a:noFill/>
            <a:ln w="25400" cap="flat" cmpd="sng" algn="ctr">
              <a:solidFill>
                <a:srgbClr val="FF0000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13" name="연결선: 꺾임 2">
              <a:extLst>
                <a:ext uri="{FF2B5EF4-FFF2-40B4-BE49-F238E27FC236}">
                  <a16:creationId xmlns:a16="http://schemas.microsoft.com/office/drawing/2014/main" id="{C62E1BE4-E302-487E-B937-32D8926E262B}"/>
                </a:ext>
              </a:extLst>
            </p:cNvPr>
            <p:cNvCxnSpPr>
              <a:cxnSpLocks/>
              <a:stCxn id="109" idx="2"/>
              <a:endCxn id="112" idx="2"/>
            </p:cNvCxnSpPr>
            <p:nvPr/>
          </p:nvCxnSpPr>
          <p:spPr>
            <a:xfrm rot="5400000" flipH="1" flipV="1">
              <a:off x="6001834" y="1633049"/>
              <a:ext cx="4762" cy="7771953"/>
            </a:xfrm>
            <a:prstGeom prst="bentConnector3">
              <a:avLst>
                <a:gd name="adj1" fmla="val -4800504"/>
              </a:avLst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E1DD8E5F-3A41-4C44-9BF2-0D72C1E25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367" y="5591091"/>
              <a:ext cx="2057400" cy="257175"/>
            </a:xfrm>
            <a:prstGeom prst="rect">
              <a:avLst/>
            </a:prstGeom>
          </p:spPr>
        </p:pic>
        <p:pic>
          <p:nvPicPr>
            <p:cNvPr id="115" name="Picture 2" descr="creativity inspired hyosung에 대한 이미지 검색결과">
              <a:hlinkClick r:id="rId11"/>
              <a:extLst>
                <a:ext uri="{FF2B5EF4-FFF2-40B4-BE49-F238E27FC236}">
                  <a16:creationId xmlns:a16="http://schemas.microsoft.com/office/drawing/2014/main" id="{4A070FDD-9DCD-41CA-AB0B-A0BF8E7796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447" b="19334"/>
            <a:stretch/>
          </p:blipFill>
          <p:spPr bwMode="auto">
            <a:xfrm>
              <a:off x="4978480" y="805563"/>
              <a:ext cx="2012870" cy="688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1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중공업목차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0960" y="140800"/>
            <a:ext cx="2008691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1" dirty="0">
                <a:solidFill>
                  <a:srgbClr val="254061"/>
                </a:solidFill>
                <a:latin typeface="Calibri" pitchFamily="34" charset="0"/>
              </a:rPr>
              <a:t>Global Network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539552" y="1268760"/>
            <a:ext cx="784887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892" y="2592286"/>
            <a:ext cx="4147972" cy="40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399" y="1570892"/>
            <a:ext cx="5311746" cy="501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4575851" y="5663725"/>
            <a:ext cx="1133288" cy="725352"/>
          </a:xfrm>
          <a:prstGeom prst="rect">
            <a:avLst/>
          </a:prstGeom>
          <a:noFill/>
          <a:ln w="31750" cmpd="dbl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" y="3700833"/>
            <a:ext cx="1133836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684" y="1621281"/>
            <a:ext cx="1078180" cy="7501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325746" y="2371401"/>
            <a:ext cx="85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anose="02070309020205020404" pitchFamily="49" charset="0"/>
              </a:rPr>
              <a:t>Auric, India</a:t>
            </a:r>
            <a:endParaRPr lang="ko-KR" altLang="en-US" sz="8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3720399" y="2586845"/>
            <a:ext cx="0" cy="164152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720399" y="4228371"/>
            <a:ext cx="311288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120412" y="1003065"/>
            <a:ext cx="8968889" cy="4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ko-KR" sz="2000" b="1" i="1" dirty="0">
                <a:latin typeface="Calibri" pitchFamily="34" charset="0"/>
                <a:ea typeface="[Yoon] 윤고딕 140_OTF" pitchFamily="52" charset="-127"/>
                <a:cs typeface="Calibri" pitchFamily="34" charset="0"/>
              </a:rPr>
              <a:t>9 production sites, 40 sales &amp; marketing offices linking all continents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중공업목차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4" t="2864" r="1040" b="3183"/>
          <a:stretch/>
        </p:blipFill>
        <p:spPr>
          <a:xfrm>
            <a:off x="672422" y="1345412"/>
            <a:ext cx="7841411" cy="5020882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24544" y="1761700"/>
            <a:ext cx="1135247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srgbClr val="17375E"/>
                </a:solidFill>
                <a:latin typeface="Calibri"/>
                <a:ea typeface="[Yoon] 윤고딕 160_OTF" pitchFamily="52" charset="-127"/>
              </a:rPr>
              <a:t>Spandex</a:t>
            </a:r>
          </a:p>
          <a:p>
            <a:pPr algn="ctr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50" dirty="0" err="1">
                <a:solidFill>
                  <a:srgbClr val="F79646">
                    <a:lumMod val="75000"/>
                  </a:srgbClr>
                </a:solidFill>
                <a:latin typeface="Calibri"/>
                <a:ea typeface="[Yoon] 윤고딕 160_OTF" pitchFamily="52" charset="-127"/>
              </a:rPr>
              <a:t>creora</a:t>
            </a:r>
            <a:r>
              <a:rPr lang="en-US" altLang="ko-KR" sz="2000" b="1" spc="-15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/>
              </a:rPr>
              <a:t>®</a:t>
            </a: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[Yoon] 윤고딕 160_OTF" pitchFamily="52" charset="-127"/>
              </a:rPr>
              <a:t> </a:t>
            </a:r>
          </a:p>
          <a:p>
            <a:pPr algn="ctr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b="1" spc="-150" dirty="0">
              <a:solidFill>
                <a:srgbClr val="17375E"/>
              </a:solidFill>
              <a:latin typeface="Calibri"/>
              <a:ea typeface="[Yoon] 윤고딕 160_OTF" pitchFamily="52" charset="-127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41611" y="3497741"/>
            <a:ext cx="8915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latin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Nylon </a:t>
            </a:r>
          </a:p>
          <a:p>
            <a:pPr algn="ctr" eaLnBrk="1" fontAlgn="auto" latin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Fiber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88339" y="5217003"/>
            <a:ext cx="1196546" cy="71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latin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Polyester</a:t>
            </a:r>
          </a:p>
          <a:p>
            <a:pPr algn="ctr" eaLnBrk="1" fontAlgn="auto" latin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 Fiber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87351" y="1410840"/>
            <a:ext cx="6808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Largest manufacturer in world 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966050" y="3113588"/>
            <a:ext cx="6808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High quality product with 50 years experience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966050" y="4776340"/>
            <a:ext cx="6808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Advanced textile science for maximum comfort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216874" y="1893361"/>
            <a:ext cx="5881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High power for </a:t>
            </a:r>
            <a:r>
              <a:rPr lang="en-US" altLang="ko-KR" sz="2000" b="1" spc="-150" dirty="0" err="1">
                <a:solidFill>
                  <a:srgbClr val="17375E"/>
                </a:solidFill>
                <a:latin typeface="Calibri"/>
                <a:ea typeface="HY견고딕" pitchFamily="52" charset="-127"/>
              </a:rPr>
              <a:t>shapewear</a:t>
            </a: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 &amp; </a:t>
            </a:r>
            <a:r>
              <a:rPr lang="en-US" altLang="ko-KR" sz="2000" b="1" spc="-150" dirty="0" err="1">
                <a:solidFill>
                  <a:srgbClr val="17375E"/>
                </a:solidFill>
                <a:latin typeface="Calibri"/>
                <a:ea typeface="HY견고딕" pitchFamily="52" charset="-127"/>
              </a:rPr>
              <a:t>sportwear</a:t>
            </a: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 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 err="1">
                <a:solidFill>
                  <a:srgbClr val="17375E"/>
                </a:solidFill>
                <a:latin typeface="Calibri"/>
                <a:ea typeface="HY견고딕" pitchFamily="52" charset="-127"/>
              </a:rPr>
              <a:t>Dyeable</a:t>
            </a: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 spandex for color vibrancy and fastness 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Super chlorine resistance for swimwear 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216875" y="3567591"/>
            <a:ext cx="5881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50+ years of accumulated production know-how 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Wide array of aesthetic &amp; performance fibers 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First in the world to develop recycled fibers and microfiber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216874" y="5261121"/>
            <a:ext cx="62969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Overseas expansion based on differentiated, high function fibers 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First to develop recycled yarn using PET bottles( Regen)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M2 </a:t>
            </a:r>
            <a:r>
              <a:rPr lang="en-US" altLang="ko-KR" sz="2000" b="1" spc="-150" dirty="0" err="1">
                <a:solidFill>
                  <a:srgbClr val="17375E"/>
                </a:solidFill>
                <a:latin typeface="Calibri"/>
                <a:ea typeface="HY견고딕" pitchFamily="52" charset="-127"/>
              </a:rPr>
              <a:t>Aerocool</a:t>
            </a: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, </a:t>
            </a:r>
            <a:r>
              <a:rPr lang="en-US" altLang="ko-KR" sz="2000" b="1" spc="-150" dirty="0" err="1">
                <a:solidFill>
                  <a:srgbClr val="17375E"/>
                </a:solidFill>
                <a:latin typeface="Calibri"/>
                <a:ea typeface="HY견고딕" pitchFamily="52" charset="-127"/>
              </a:rPr>
              <a:t>Askin</a:t>
            </a:r>
            <a:r>
              <a:rPr lang="en-US" altLang="ko-KR" sz="2000" b="1" spc="-150" dirty="0">
                <a:solidFill>
                  <a:srgbClr val="17375E"/>
                </a:solidFill>
                <a:latin typeface="Calibri"/>
                <a:ea typeface="HY견고딕" pitchFamily="52" charset="-127"/>
              </a:rPr>
              <a:t> selected as a first-class good worldwide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0960" y="140800"/>
            <a:ext cx="5127942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1" dirty="0">
                <a:solidFill>
                  <a:srgbClr val="254061"/>
                </a:solidFill>
                <a:latin typeface="Calibri" pitchFamily="34" charset="0"/>
              </a:rPr>
              <a:t>Hyosung Textile PG(Performance Group)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CDE34BDE-204D-4564-A4C3-D8C6F3C3F4EE" descr="307B4262-367D-4A9D-B520-3F2706F3B95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606705"/>
            <a:ext cx="9101078" cy="513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7297" y="205911"/>
            <a:ext cx="8245435" cy="6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auto" latin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b="1" dirty="0" err="1">
                <a:solidFill>
                  <a:srgbClr val="6D574A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creora</a:t>
            </a:r>
            <a:r>
              <a:rPr kumimoji="0" lang="en-US" altLang="ko-KR" sz="3600" b="1" dirty="0">
                <a:solidFill>
                  <a:srgbClr val="6D574A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® </a:t>
            </a:r>
            <a:r>
              <a:rPr kumimoji="0" lang="en-US" altLang="ko-KR" sz="36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Growth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50825" y="957997"/>
            <a:ext cx="8713788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1" i="1" dirty="0">
                <a:latin typeface="Calibri" pitchFamily="34" charset="0"/>
                <a:ea typeface="[Yoon] 윤고딕 140_OTF" pitchFamily="52" charset="-127"/>
              </a:rPr>
              <a:t>creora® has increased capacity rapidly with great product quality.</a:t>
            </a:r>
            <a:endParaRPr kumimoji="0" lang="ko-KR" altLang="en-US" sz="2400" b="1" i="1" dirty="0">
              <a:latin typeface="Calibri" pitchFamily="34" charset="0"/>
              <a:ea typeface="[Yoon] 윤고딕 140_OTF" pitchFamily="52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5022" y="760779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183" y="2037140"/>
            <a:ext cx="4096912" cy="212473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7" descr="로고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290" y="92600"/>
            <a:ext cx="1035642" cy="5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4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7297" y="205911"/>
            <a:ext cx="9144000" cy="39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auto" latin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b="1" dirty="0">
                <a:solidFill>
                  <a:srgbClr val="1F497D"/>
                </a:solidFill>
                <a:latin typeface="Calibri" pitchFamily="34" charset="0"/>
                <a:ea typeface="HY견고딕" pitchFamily="18" charset="-127"/>
              </a:rPr>
              <a:t>Why creora® for Denim?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-5022" y="760779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97475" y="900935"/>
            <a:ext cx="948709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1" i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  <a:ea typeface="[Yoon] 윤고딕 140_OTF" pitchFamily="52" charset="-127"/>
              </a:rPr>
              <a:t>“Product has been qualified from global premium denim makers“</a:t>
            </a:r>
          </a:p>
        </p:txBody>
      </p:sp>
      <p:graphicFrame>
        <p:nvGraphicFramePr>
          <p:cNvPr id="9" name="차트 8"/>
          <p:cNvGraphicFramePr/>
          <p:nvPr/>
        </p:nvGraphicFramePr>
        <p:xfrm>
          <a:off x="-524719" y="14815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차트 18"/>
          <p:cNvGraphicFramePr/>
          <p:nvPr/>
        </p:nvGraphicFramePr>
        <p:xfrm>
          <a:off x="4294207" y="1496685"/>
          <a:ext cx="445625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직사각형 21"/>
          <p:cNvSpPr/>
          <p:nvPr/>
        </p:nvSpPr>
        <p:spPr>
          <a:xfrm>
            <a:off x="289368" y="5757514"/>
            <a:ext cx="9058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000" i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Times New Roman" panose="02020603050405020304" pitchFamily="18" charset="0"/>
              </a:rPr>
              <a:t>Market share is on the rise due to  innovation and global marketing activities supporting our customer and brands. </a:t>
            </a:r>
            <a:endParaRPr lang="ko-KR" altLang="en-US" sz="1200">
              <a:solidFill>
                <a:prstClr val="black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7" descr="로고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290" y="92600"/>
            <a:ext cx="1035642" cy="5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2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80720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80720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80720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680720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74015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740150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273675" y="674280"/>
            <a:ext cx="104775" cy="1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0306050" y="1478737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0306050" y="1478737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0306050" y="1478737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0306050" y="1478737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3090359" y="2492392"/>
            <a:ext cx="2872008" cy="1976646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1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60" y="5180751"/>
            <a:ext cx="1070485" cy="105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182" y="5207712"/>
            <a:ext cx="1128650" cy="79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571" y="3006186"/>
            <a:ext cx="1755680" cy="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8779" y="68928"/>
            <a:ext cx="537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6A524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creora® </a:t>
            </a:r>
            <a:r>
              <a:rPr lang="en-US" altLang="ko-KR" sz="3600" b="1" dirty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users in Denim</a:t>
            </a:r>
            <a:endParaRPr lang="ko-KR" altLang="en-US" sz="3600" b="1">
              <a:solidFill>
                <a:srgbClr val="00206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>
            <a:off x="0" y="759327"/>
            <a:ext cx="9144000" cy="0"/>
          </a:xfrm>
          <a:prstGeom prst="line">
            <a:avLst/>
          </a:prstGeom>
          <a:ln w="38100">
            <a:solidFill>
              <a:srgbClr val="1B3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8" y="1196884"/>
            <a:ext cx="2100091" cy="88424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268" y="4982832"/>
            <a:ext cx="2417388" cy="14190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789" y="1154774"/>
            <a:ext cx="1808219" cy="101917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459" y="3898780"/>
            <a:ext cx="2364878" cy="3322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837" y="4473258"/>
            <a:ext cx="1428750" cy="9620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77" y="2807983"/>
            <a:ext cx="2427290" cy="46234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712" y="1102701"/>
            <a:ext cx="1172667" cy="110667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89" y="3778232"/>
            <a:ext cx="2511227" cy="68170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95" b="24537"/>
          <a:stretch/>
        </p:blipFill>
        <p:spPr>
          <a:xfrm>
            <a:off x="4333080" y="1162342"/>
            <a:ext cx="1985963" cy="94667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579" y="2537711"/>
            <a:ext cx="1925892" cy="90878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789" y="5257803"/>
            <a:ext cx="2237591" cy="1259547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4397-E01D-4F43-BA5D-FB54DF86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" name="Picture 17" descr="로고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738" y="80978"/>
            <a:ext cx="1035642" cy="5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6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8928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Hyosung</a:t>
            </a:r>
            <a:r>
              <a:rPr lang="en-US" altLang="ko-KR" sz="3600" b="1" dirty="0">
                <a:solidFill>
                  <a:srgbClr val="6A524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Offerings for </a:t>
            </a:r>
            <a:r>
              <a:rPr lang="en-US" altLang="ko-KR" sz="3600" b="1" dirty="0">
                <a:solidFill>
                  <a:srgbClr val="44546A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Denim</a:t>
            </a:r>
            <a:endParaRPr lang="ko-KR" altLang="en-US" sz="3600" b="1">
              <a:solidFill>
                <a:srgbClr val="44546A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759327"/>
            <a:ext cx="9144000" cy="0"/>
          </a:xfrm>
          <a:prstGeom prst="line">
            <a:avLst/>
          </a:prstGeom>
          <a:ln w="38100">
            <a:solidFill>
              <a:srgbClr val="1B3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>
            <a:off x="262551" y="1171713"/>
            <a:ext cx="7541057" cy="612393"/>
            <a:chOff x="260754" y="2054087"/>
            <a:chExt cx="7541057" cy="612393"/>
          </a:xfrm>
        </p:grpSpPr>
        <p:grpSp>
          <p:nvGrpSpPr>
            <p:cNvPr id="32" name="그룹 31"/>
            <p:cNvGrpSpPr/>
            <p:nvPr/>
          </p:nvGrpSpPr>
          <p:grpSpPr>
            <a:xfrm>
              <a:off x="260754" y="2054087"/>
              <a:ext cx="7541057" cy="590396"/>
              <a:chOff x="260754" y="1128669"/>
              <a:chExt cx="7541057" cy="590396"/>
            </a:xfrm>
          </p:grpSpPr>
          <p:sp>
            <p:nvSpPr>
              <p:cNvPr id="34" name="AutoShape 116"/>
              <p:cNvSpPr>
                <a:spLocks noChangeArrowheads="1"/>
              </p:cNvSpPr>
              <p:nvPr/>
            </p:nvSpPr>
            <p:spPr bwMode="auto">
              <a:xfrm>
                <a:off x="4561811" y="1128669"/>
                <a:ext cx="3240000" cy="590396"/>
              </a:xfrm>
              <a:prstGeom prst="cube">
                <a:avLst>
                  <a:gd name="adj" fmla="val 2880"/>
                </a:avLst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200"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altLang="ko-KR" sz="1600" b="1" dirty="0">
                    <a:solidFill>
                      <a:prstClr val="black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 World most used product </a:t>
                </a:r>
              </a:p>
              <a:p>
                <a:pPr defTabSz="457200"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altLang="ko-KR" sz="1600" b="1" dirty="0">
                    <a:solidFill>
                      <a:prstClr val="black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 Heat and chlorine resistance</a:t>
                </a:r>
              </a:p>
            </p:txBody>
          </p:sp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0754" y="1152897"/>
                <a:ext cx="1534166" cy="511387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881407" y="2081705"/>
              <a:ext cx="3007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i="1" dirty="0">
                  <a:solidFill>
                    <a:srgbClr val="685656"/>
                  </a:solidFill>
                  <a:latin typeface="Calibri"/>
                  <a:ea typeface="맑은 고딕" panose="020B0503020000020004" pitchFamily="50" charset="-127"/>
                </a:rPr>
                <a:t>Worldwide qualified product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i="1" dirty="0">
                  <a:solidFill>
                    <a:srgbClr val="685656"/>
                  </a:solidFill>
                  <a:latin typeface="Calibri"/>
                  <a:ea typeface="맑은 고딕" panose="020B0503020000020004" pitchFamily="50" charset="-127"/>
                </a:rPr>
                <a:t>With its premium quality</a:t>
              </a:r>
            </a:p>
          </p:txBody>
        </p:sp>
      </p:grpSp>
      <p:cxnSp>
        <p:nvCxnSpPr>
          <p:cNvPr id="57" name="직선 연결선 56"/>
          <p:cNvCxnSpPr/>
          <p:nvPr/>
        </p:nvCxnSpPr>
        <p:spPr>
          <a:xfrm flipV="1">
            <a:off x="7108" y="4021824"/>
            <a:ext cx="9136892" cy="44505"/>
          </a:xfrm>
          <a:prstGeom prst="line">
            <a:avLst/>
          </a:prstGeom>
          <a:ln w="3175">
            <a:solidFill>
              <a:srgbClr val="1B346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그룹 2"/>
          <p:cNvGrpSpPr>
            <a:grpSpLocks/>
          </p:cNvGrpSpPr>
          <p:nvPr/>
        </p:nvGrpSpPr>
        <p:grpSpPr bwMode="auto">
          <a:xfrm>
            <a:off x="157250" y="4429508"/>
            <a:ext cx="1749878" cy="509776"/>
            <a:chOff x="86154" y="326885"/>
            <a:chExt cx="3556698" cy="984455"/>
          </a:xfrm>
        </p:grpSpPr>
        <p:pic>
          <p:nvPicPr>
            <p:cNvPr id="76" name="그림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68660"/>
              <a:ext cx="1663140" cy="94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3" descr="aski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4" y="326885"/>
              <a:ext cx="1657835" cy="82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2261794" y="5366080"/>
            <a:ext cx="280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i="1" dirty="0">
                <a:solidFill>
                  <a:srgbClr val="685656"/>
                </a:solidFill>
                <a:latin typeface="Calibri"/>
                <a:ea typeface="맑은 고딕" panose="020B0503020000020004" pitchFamily="50" charset="-127"/>
              </a:rPr>
              <a:t>Keep Fresh &amp; Soft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i="1" dirty="0">
                <a:solidFill>
                  <a:srgbClr val="685656"/>
                </a:solidFill>
                <a:latin typeface="Calibri"/>
                <a:ea typeface="맑은 고딕" panose="020B0503020000020004" pitchFamily="50" charset="-127"/>
              </a:rPr>
              <a:t>with Lightweight</a:t>
            </a:r>
          </a:p>
        </p:txBody>
      </p:sp>
      <p:sp>
        <p:nvSpPr>
          <p:cNvPr id="82" name="AutoShape 116"/>
          <p:cNvSpPr>
            <a:spLocks noChangeArrowheads="1"/>
          </p:cNvSpPr>
          <p:nvPr/>
        </p:nvSpPr>
        <p:spPr bwMode="auto">
          <a:xfrm>
            <a:off x="3990408" y="4321020"/>
            <a:ext cx="3240000" cy="590396"/>
          </a:xfrm>
          <a:prstGeom prst="cube">
            <a:avLst>
              <a:gd name="adj" fmla="val 288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ko-KR" sz="1600" b="1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 Quick Absorption &amp; Superior Wicking  </a:t>
            </a:r>
          </a:p>
          <a:p>
            <a:pPr defTabSz="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ko-KR" sz="1600" b="1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 Cool Touch Effect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00545" y="4406630"/>
            <a:ext cx="280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i="1" dirty="0">
                <a:solidFill>
                  <a:srgbClr val="685656"/>
                </a:solidFill>
                <a:latin typeface="Calibri"/>
                <a:ea typeface="맑은 고딕" panose="020B0503020000020004" pitchFamily="50" charset="-127"/>
              </a:rPr>
              <a:t>Keep Cool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i="1" dirty="0">
                <a:solidFill>
                  <a:srgbClr val="685656"/>
                </a:solidFill>
                <a:latin typeface="Calibri"/>
                <a:ea typeface="맑은 고딕" panose="020B0503020000020004" pitchFamily="50" charset="-127"/>
              </a:rPr>
              <a:t>with Comfort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792" y="1098073"/>
            <a:ext cx="1498583" cy="10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AutoShape 116"/>
          <p:cNvSpPr>
            <a:spLocks noChangeArrowheads="1"/>
          </p:cNvSpPr>
          <p:nvPr/>
        </p:nvSpPr>
        <p:spPr bwMode="auto">
          <a:xfrm>
            <a:off x="4004158" y="5370829"/>
            <a:ext cx="3240000" cy="590396"/>
          </a:xfrm>
          <a:prstGeom prst="cube">
            <a:avLst>
              <a:gd name="adj" fmla="val 288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ko-KR" sz="1600" b="1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 Great Wicking Performance</a:t>
            </a:r>
          </a:p>
          <a:p>
            <a:pPr defTabSz="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ko-KR" sz="1600" b="1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 Light Weight &amp; Softness 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4" t="36481" r="25602" b="38728"/>
          <a:stretch/>
        </p:blipFill>
        <p:spPr>
          <a:xfrm>
            <a:off x="206625" y="5294072"/>
            <a:ext cx="1780531" cy="63700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6" name="그룹 45"/>
          <p:cNvGrpSpPr/>
          <p:nvPr/>
        </p:nvGrpSpPr>
        <p:grpSpPr>
          <a:xfrm>
            <a:off x="211808" y="2120451"/>
            <a:ext cx="7605076" cy="597961"/>
            <a:chOff x="323748" y="4806937"/>
            <a:chExt cx="7605076" cy="597961"/>
          </a:xfrm>
        </p:grpSpPr>
        <p:grpSp>
          <p:nvGrpSpPr>
            <p:cNvPr id="47" name="그룹 46"/>
            <p:cNvGrpSpPr/>
            <p:nvPr/>
          </p:nvGrpSpPr>
          <p:grpSpPr>
            <a:xfrm>
              <a:off x="323748" y="4806937"/>
              <a:ext cx="7605076" cy="590396"/>
              <a:chOff x="323748" y="2945086"/>
              <a:chExt cx="7605076" cy="590396"/>
            </a:xfrm>
          </p:grpSpPr>
          <p:sp>
            <p:nvSpPr>
              <p:cNvPr id="50" name="AutoShape 116"/>
              <p:cNvSpPr>
                <a:spLocks noChangeArrowheads="1"/>
              </p:cNvSpPr>
              <p:nvPr/>
            </p:nvSpPr>
            <p:spPr bwMode="auto">
              <a:xfrm>
                <a:off x="4688824" y="2945086"/>
                <a:ext cx="3240000" cy="590396"/>
              </a:xfrm>
              <a:prstGeom prst="cube">
                <a:avLst>
                  <a:gd name="adj" fmla="val 2880"/>
                </a:avLst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200"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altLang="ko-KR" sz="1600" b="1" dirty="0">
                    <a:solidFill>
                      <a:prstClr val="black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 Solution for warp stretch </a:t>
                </a:r>
              </a:p>
              <a:p>
                <a:pPr defTabSz="457200"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altLang="ko-KR" sz="1600" b="1" dirty="0">
                    <a:solidFill>
                      <a:prstClr val="black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 Save the earth by energy saving</a:t>
                </a:r>
              </a:p>
            </p:txBody>
          </p:sp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3748" y="3042773"/>
                <a:ext cx="1536192" cy="395021"/>
              </a:xfrm>
              <a:prstGeom prst="rect">
                <a:avLst/>
              </a:prstGeom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2065413" y="4820123"/>
              <a:ext cx="2530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00" b="1" i="1" dirty="0">
                  <a:solidFill>
                    <a:srgbClr val="685656"/>
                  </a:solidFill>
                  <a:latin typeface="Calibri"/>
                  <a:ea typeface="맑은 고딕" panose="020B0503020000020004" pitchFamily="50" charset="-127"/>
                </a:rPr>
                <a:t>Love nature with superior setting performance</a:t>
              </a:r>
              <a:endParaRPr lang="ko-KR" altLang="en-US" sz="1600" b="1" i="1">
                <a:solidFill>
                  <a:srgbClr val="685656"/>
                </a:solidFill>
                <a:latin typeface="Calibri"/>
                <a:ea typeface="맑은 고딕" panose="020B0503020000020004" pitchFamily="50" charset="-127"/>
              </a:endParaRPr>
            </a:p>
          </p:txBody>
        </p:sp>
      </p:grpSp>
      <p:pic>
        <p:nvPicPr>
          <p:cNvPr id="85" name="그림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765" y="3230267"/>
            <a:ext cx="1140328" cy="19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923" y="258632"/>
            <a:ext cx="1034003" cy="355112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CAE-5E48-4A28-81AC-0602CC2E1F4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09" y="3193849"/>
            <a:ext cx="1714898" cy="50811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005994" y="3119393"/>
            <a:ext cx="280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1600" b="1" i="1" dirty="0">
                <a:solidFill>
                  <a:srgbClr val="685656"/>
                </a:solidFill>
                <a:latin typeface="+mn-lt"/>
              </a:rPr>
              <a:t>Extra comfort &amp; perfect silhouette from 360˚ stretch</a:t>
            </a:r>
          </a:p>
        </p:txBody>
      </p:sp>
      <p:sp>
        <p:nvSpPr>
          <p:cNvPr id="58" name="AutoShape 116"/>
          <p:cNvSpPr>
            <a:spLocks noChangeArrowheads="1"/>
          </p:cNvSpPr>
          <p:nvPr/>
        </p:nvSpPr>
        <p:spPr bwMode="auto">
          <a:xfrm>
            <a:off x="4655585" y="3097836"/>
            <a:ext cx="3228061" cy="590396"/>
          </a:xfrm>
          <a:prstGeom prst="cube">
            <a:avLst>
              <a:gd name="adj" fmla="val 288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57200" latinLnBrk="0">
              <a:lnSpc>
                <a:spcPct val="110000"/>
              </a:lnSpc>
              <a:buFontTx/>
              <a:buChar char="•"/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 Great stretch with low shrinkage </a:t>
            </a:r>
          </a:p>
          <a:p>
            <a:pPr defTabSz="457200" latinLnBrk="0">
              <a:lnSpc>
                <a:spcPct val="110000"/>
              </a:lnSpc>
              <a:buFontTx/>
              <a:buChar char="•"/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 Flattering fit without wrinkles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180" y="4747816"/>
            <a:ext cx="1210751" cy="1863329"/>
          </a:xfrm>
          <a:prstGeom prst="rect">
            <a:avLst/>
          </a:prstGeom>
        </p:spPr>
      </p:pic>
      <p:pic>
        <p:nvPicPr>
          <p:cNvPr id="36" name="Picture 17" descr="로고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451" y="2534014"/>
            <a:ext cx="1035642" cy="5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16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24992</TotalTime>
  <Words>1174</Words>
  <Application>Microsoft Office PowerPoint</Application>
  <PresentationFormat>On-screen Show (4:3)</PresentationFormat>
  <Paragraphs>285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굴림</vt:lpstr>
      <vt:lpstr>맑은 고딕</vt:lpstr>
      <vt:lpstr>Arial</vt:lpstr>
      <vt:lpstr>Calibri</vt:lpstr>
      <vt:lpstr>Calibri Light</vt:lpstr>
      <vt:lpstr>Corbel</vt:lpstr>
      <vt:lpstr>Tahoma</vt:lpstr>
      <vt:lpstr>Times New Roman</vt:lpstr>
      <vt:lpstr>Wingdings</vt:lpstr>
      <vt:lpstr>2_Office Theme</vt:lpstr>
      <vt:lpstr>1_Office Theme</vt:lpstr>
      <vt:lpstr>Office Theme</vt:lpstr>
      <vt:lpstr>4_Office Theme</vt:lpstr>
      <vt:lpstr>7_Office Theme</vt:lpstr>
      <vt:lpstr>8_Office Theme</vt:lpstr>
      <vt:lpstr>9_Office Theme</vt:lpstr>
      <vt:lpstr>3_Office 테마</vt:lpstr>
      <vt:lpstr>5_Office Theme</vt:lpstr>
      <vt:lpstr>10_Office Theme</vt:lpstr>
      <vt:lpstr>11_Office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(주)굿디넷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최민정</dc:creator>
  <cp:lastModifiedBy>Dinesh</cp:lastModifiedBy>
  <cp:revision>808</cp:revision>
  <cp:lastPrinted>2019-03-28T06:49:06Z</cp:lastPrinted>
  <dcterms:created xsi:type="dcterms:W3CDTF">2010-06-15T02:23:24Z</dcterms:created>
  <dcterms:modified xsi:type="dcterms:W3CDTF">2019-07-12T15:20:16Z</dcterms:modified>
</cp:coreProperties>
</file>